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67" r:id="rId2"/>
    <p:sldId id="358" r:id="rId3"/>
    <p:sldId id="360" r:id="rId4"/>
    <p:sldId id="362" r:id="rId5"/>
    <p:sldId id="392" r:id="rId6"/>
    <p:sldId id="365" r:id="rId7"/>
    <p:sldId id="366"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4" r:id="rId24"/>
    <p:sldId id="385" r:id="rId25"/>
    <p:sldId id="398" r:id="rId26"/>
    <p:sldId id="399" r:id="rId27"/>
    <p:sldId id="393" r:id="rId28"/>
    <p:sldId id="394" r:id="rId29"/>
    <p:sldId id="396" r:id="rId30"/>
    <p:sldId id="397" r:id="rId31"/>
    <p:sldId id="390" r:id="rId32"/>
    <p:sldId id="387" r:id="rId33"/>
    <p:sldId id="395" r:id="rId34"/>
    <p:sldId id="389" r:id="rId35"/>
    <p:sldId id="391" r:id="rId36"/>
    <p:sldId id="388"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87" userDrawn="1">
          <p15:clr>
            <a:srgbClr val="A4A3A4"/>
          </p15:clr>
        </p15:guide>
        <p15:guide id="2" pos="15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460800"/>
    <a:srgbClr val="921100"/>
    <a:srgbClr val="6B1301"/>
    <a:srgbClr val="6C0000"/>
    <a:srgbClr val="6B0131"/>
    <a:srgbClr val="861000"/>
    <a:srgbClr val="6C0D00"/>
    <a:srgbClr val="A71500"/>
    <a:srgbClr val="480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9" autoAdjust="0"/>
    <p:restoredTop sz="95504" autoAdjust="0"/>
  </p:normalViewPr>
  <p:slideViewPr>
    <p:cSldViewPr snapToGrid="0">
      <p:cViewPr varScale="1">
        <p:scale>
          <a:sx n="66" d="100"/>
          <a:sy n="66" d="100"/>
        </p:scale>
        <p:origin x="1053" y="54"/>
      </p:cViewPr>
      <p:guideLst>
        <p:guide orient="horz" pos="2187"/>
        <p:guide pos="153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image" Target="../media/image2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F4FC-1599-4013-B509-2A7FBE4EF483}"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DC5729A2-479D-437B-B455-28C00DBBC9FD}">
          <dgm:prSet phldrT="[文本]"/>
          <dgm:spPr/>
          <dgm:t>
            <a:bodyPr/>
            <a:lstStyle/>
            <a:p>
              <a:r>
                <a:rPr lang="zh-CN" altLang="en-US"/>
                <a:t>数据集 </a:t>
              </a:r>
              <a14:m>
                <m:oMath xmlns:m="http://schemas.openxmlformats.org/officeDocument/2006/math">
                  <m:r>
                    <a:rPr lang="en-US" altLang="zh-CN" b="0" i="1" smtClean="0">
                      <a:latin typeface="Cambria Math" panose="02040503050406030204" pitchFamily="18" charset="0"/>
                    </a:rPr>
                    <m:t>𝑋</m:t>
                  </m:r>
                </m:oMath>
              </a14:m>
              <a:endParaRPr lang="zh-CN" altLang="en-US"/>
            </a:p>
          </dgm:t>
        </dgm:pt>
      </mc:Choice>
      <mc:Fallback xmlns="">
        <dgm:pt modelId="{DC5729A2-479D-437B-B455-28C00DBBC9FD}">
          <dgm:prSet phldrT="[文本]"/>
          <dgm:spPr/>
          <dgm:t>
            <a:bodyPr/>
            <a:lstStyle/>
            <a:p>
              <a:r>
                <a:rPr lang="zh-CN" altLang="en-US"/>
                <a:t>数据集 </a:t>
              </a:r>
              <a:r>
                <a:rPr lang="en-US" altLang="zh-CN" b="0" i="0">
                  <a:latin typeface="Cambria Math" panose="02040503050406030204" pitchFamily="18" charset="0"/>
                </a:rPr>
                <a:t>𝑋</a:t>
              </a:r>
              <a:endParaRPr lang="zh-CN" altLang="en-US"/>
            </a:p>
          </dgm:t>
        </dgm:pt>
      </mc:Fallback>
    </mc:AlternateContent>
    <dgm:pt modelId="{E1DB58CC-C4A8-4B34-A6C0-F9EFB1C673D6}" type="parTrans" cxnId="{9AB12FBA-89CE-471F-8518-A1E223DE0EFC}">
      <dgm:prSet/>
      <dgm:spPr/>
      <dgm:t>
        <a:bodyPr/>
        <a:lstStyle/>
        <a:p>
          <a:endParaRPr lang="zh-CN" altLang="en-US"/>
        </a:p>
      </dgm:t>
    </dgm:pt>
    <dgm:pt modelId="{8ACB2FEB-C92A-4143-9A82-D6BD1CC65359}" type="sibTrans" cxnId="{9AB12FBA-89CE-471F-8518-A1E223DE0EFC}">
      <dgm:prSet/>
      <dgm:spPr/>
      <dgm:t>
        <a:bodyPr/>
        <a:lstStyle/>
        <a:p>
          <a:endParaRPr lang="zh-CN" altLang="en-US"/>
        </a:p>
      </dgm:t>
    </dgm:pt>
    <mc:AlternateContent xmlns:mc="http://schemas.openxmlformats.org/markup-compatibility/2006" xmlns:a14="http://schemas.microsoft.com/office/drawing/2010/main">
      <mc:Choice Requires="a14">
        <dgm:pt modelId="{05D4D6DC-6238-48F7-859B-8AE565398D28}">
          <dgm:prSet phldrT="[文本]"/>
          <dgm:spPr/>
          <dgm:t>
            <a:bodyPr/>
            <a:lstStyle/>
            <a:p>
              <a:r>
                <a:rPr lang="en-US" altLang="zh-CN"/>
                <a:t>Edited NN </a:t>
              </a:r>
              <a:r>
                <a:rPr lang="zh-CN" altLang="en-US"/>
                <a:t>学习新数据集 </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i="1" smtClean="0">
                          <a:latin typeface="Cambria Math" panose="02040503050406030204" pitchFamily="18" charset="0"/>
                        </a:rPr>
                        <m:t>X</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oMath>
              </a14:m>
              <a:endParaRPr lang="zh-CN" altLang="en-US"/>
            </a:p>
          </dgm:t>
        </dgm:pt>
      </mc:Choice>
      <mc:Fallback xmlns="">
        <dgm:pt modelId="{05D4D6DC-6238-48F7-859B-8AE565398D28}">
          <dgm:prSet phldrT="[文本]"/>
          <dgm:spPr/>
          <dgm:t>
            <a:bodyPr/>
            <a:lstStyle/>
            <a:p>
              <a:r>
                <a:rPr lang="en-US" altLang="zh-CN"/>
                <a:t>Edited NN </a:t>
              </a:r>
              <a:r>
                <a:rPr lang="zh-CN" altLang="en-US"/>
                <a:t>学习新数据集 </a:t>
              </a:r>
              <a:r>
                <a:rPr lang="en-US" altLang="zh-CN" i="0">
                  <a:latin typeface="Cambria Math" panose="02040503050406030204" pitchFamily="18" charset="0"/>
                </a:rPr>
                <a:t>X</a:t>
              </a:r>
              <a:r>
                <a:rPr lang="en-US" altLang="zh-CN" b="0" i="0">
                  <a:latin typeface="Cambria Math" panose="02040503050406030204" pitchFamily="18" charset="0"/>
                </a:rPr>
                <a:t>^′⊂𝑋</a:t>
              </a:r>
              <a:endParaRPr lang="zh-CN" altLang="en-US"/>
            </a:p>
          </dgm:t>
        </dgm:pt>
      </mc:Fallback>
    </mc:AlternateContent>
    <dgm:pt modelId="{69050478-0152-4CC6-85F5-1724A01B98D8}" type="parTrans" cxnId="{2E97EA5A-E918-4A9A-9C4A-7C4D94FCE151}">
      <dgm:prSet/>
      <dgm:spPr/>
      <dgm:t>
        <a:bodyPr/>
        <a:lstStyle/>
        <a:p>
          <a:endParaRPr lang="zh-CN" altLang="en-US"/>
        </a:p>
      </dgm:t>
    </dgm:pt>
    <dgm:pt modelId="{BE76C3BA-5A19-4525-8C41-2D73C5C98256}" type="sibTrans" cxnId="{2E97EA5A-E918-4A9A-9C4A-7C4D94FCE151}">
      <dgm:prSet/>
      <dgm:spPr/>
      <dgm:t>
        <a:bodyPr/>
        <a:lstStyle/>
        <a:p>
          <a:endParaRPr lang="zh-CN" altLang="en-US"/>
        </a:p>
      </dgm:t>
    </dgm:pt>
    <mc:AlternateContent xmlns:mc="http://schemas.openxmlformats.org/markup-compatibility/2006" xmlns:a14="http://schemas.microsoft.com/office/drawing/2010/main">
      <mc:Choice Requires="a14">
        <dgm:pt modelId="{5F2E1917-F597-42BA-81D0-4B4F1E9ED1F0}">
          <dgm:prSet phldrT="[文本]"/>
          <dgm:spPr/>
          <dgm:t>
            <a:bodyPr/>
            <a:lstStyle/>
            <a:p>
              <a:r>
                <a:rPr lang="zh-CN" altLang="en-US"/>
                <a:t>数据降维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endParaRPr lang="zh-CN" altLang="en-US"/>
            </a:p>
          </dgm:t>
        </dgm:pt>
      </mc:Choice>
      <mc:Fallback xmlns="">
        <dgm:pt modelId="{5F2E1917-F597-42BA-81D0-4B4F1E9ED1F0}">
          <dgm:prSet phldrT="[文本]"/>
          <dgm:spPr/>
          <dgm:t>
            <a:bodyPr/>
            <a:lstStyle/>
            <a:p>
              <a:r>
                <a:rPr lang="zh-CN" altLang="en-US"/>
                <a:t>数据降维 </a:t>
              </a:r>
              <a:r>
                <a:rPr lang="en-US" altLang="zh-CN" b="0" i="0">
                  <a:latin typeface="Cambria Math" panose="02040503050406030204" pitchFamily="18" charset="0"/>
                </a:rPr>
                <a:t>𝑥↦𝑥 ̂  </a:t>
              </a:r>
              <a:endParaRPr lang="zh-CN" altLang="en-US"/>
            </a:p>
          </dgm:t>
        </dgm:pt>
      </mc:Fallback>
    </mc:AlternateContent>
    <dgm:pt modelId="{3E6FFDF4-350E-4F97-B9EE-3A441EBAE7B8}" type="parTrans" cxnId="{4DBD86D6-17C3-4F8B-A38A-95BAD3CB5702}">
      <dgm:prSet/>
      <dgm:spPr/>
      <dgm:t>
        <a:bodyPr/>
        <a:lstStyle/>
        <a:p>
          <a:endParaRPr lang="zh-CN" altLang="en-US"/>
        </a:p>
      </dgm:t>
    </dgm:pt>
    <dgm:pt modelId="{989662EE-3580-4AE6-9563-CA04F73A2DEA}" type="sibTrans" cxnId="{4DBD86D6-17C3-4F8B-A38A-95BAD3CB5702}">
      <dgm:prSet/>
      <dgm:spPr/>
      <dgm:t>
        <a:bodyPr/>
        <a:lstStyle/>
        <a:p>
          <a:endParaRPr lang="zh-CN" altLang="en-US"/>
        </a:p>
      </dgm:t>
    </dgm:pt>
    <dgm:pt modelId="{4BD3ECC0-2E77-4987-AB37-A15A53217C22}">
      <dgm:prSet phldrT="[文本]"/>
      <dgm:spPr/>
      <dgm:t>
        <a:bodyPr/>
        <a:lstStyle/>
        <a:p>
          <a:r>
            <a:rPr lang="zh-CN" altLang="en-US"/>
            <a:t>贝叶斯网学习</a:t>
          </a:r>
        </a:p>
      </dgm:t>
    </dgm:pt>
    <dgm:pt modelId="{4A67D9A0-A9B6-41C3-BCC4-043BD2F6F78A}" type="parTrans" cxnId="{1D6703B7-7638-42CD-B828-31961B2969DD}">
      <dgm:prSet/>
      <dgm:spPr/>
      <dgm:t>
        <a:bodyPr/>
        <a:lstStyle/>
        <a:p>
          <a:endParaRPr lang="zh-CN" altLang="en-US"/>
        </a:p>
      </dgm:t>
    </dgm:pt>
    <dgm:pt modelId="{DFC0A705-E418-4E5A-BF01-0C2232998373}" type="sibTrans" cxnId="{1D6703B7-7638-42CD-B828-31961B2969DD}">
      <dgm:prSet/>
      <dgm:spPr/>
      <dgm:t>
        <a:bodyPr/>
        <a:lstStyle/>
        <a:p>
          <a:endParaRPr lang="zh-CN" altLang="en-US"/>
        </a:p>
      </dgm:t>
    </dgm:pt>
    <dgm:pt modelId="{61A2EED4-7E77-4A49-868E-BE4415CFE93E}" type="pres">
      <dgm:prSet presAssocID="{189AF4FC-1599-4013-B509-2A7FBE4EF483}" presName="Name0" presStyleCnt="0">
        <dgm:presLayoutVars>
          <dgm:dir/>
          <dgm:resizeHandles val="exact"/>
        </dgm:presLayoutVars>
      </dgm:prSet>
      <dgm:spPr/>
    </dgm:pt>
    <dgm:pt modelId="{321768F1-EA62-4700-B0D1-7E1A012AF87E}" type="pres">
      <dgm:prSet presAssocID="{DC5729A2-479D-437B-B455-28C00DBBC9FD}" presName="node" presStyleLbl="node1" presStyleIdx="0" presStyleCnt="4">
        <dgm:presLayoutVars>
          <dgm:bulletEnabled val="1"/>
        </dgm:presLayoutVars>
      </dgm:prSet>
      <dgm:spPr/>
    </dgm:pt>
    <dgm:pt modelId="{4FC23C67-ECF5-4879-AABA-00B25C1AD422}" type="pres">
      <dgm:prSet presAssocID="{8ACB2FEB-C92A-4143-9A82-D6BD1CC65359}" presName="sibTrans" presStyleLbl="sibTrans2D1" presStyleIdx="0" presStyleCnt="3"/>
      <dgm:spPr/>
    </dgm:pt>
    <dgm:pt modelId="{0EDE2346-3CF0-40B8-A084-7060E38F6C8C}" type="pres">
      <dgm:prSet presAssocID="{8ACB2FEB-C92A-4143-9A82-D6BD1CC65359}" presName="connectorText" presStyleLbl="sibTrans2D1" presStyleIdx="0" presStyleCnt="3"/>
      <dgm:spPr/>
    </dgm:pt>
    <dgm:pt modelId="{F4268C7D-59A8-445B-B861-F3C215B7959A}" type="pres">
      <dgm:prSet presAssocID="{05D4D6DC-6238-48F7-859B-8AE565398D28}" presName="node" presStyleLbl="node1" presStyleIdx="1" presStyleCnt="4">
        <dgm:presLayoutVars>
          <dgm:bulletEnabled val="1"/>
        </dgm:presLayoutVars>
      </dgm:prSet>
      <dgm:spPr/>
    </dgm:pt>
    <dgm:pt modelId="{28755A2C-0AE8-40DC-B17B-2D7BC7FEB4B2}" type="pres">
      <dgm:prSet presAssocID="{BE76C3BA-5A19-4525-8C41-2D73C5C98256}" presName="sibTrans" presStyleLbl="sibTrans2D1" presStyleIdx="1" presStyleCnt="3"/>
      <dgm:spPr/>
    </dgm:pt>
    <dgm:pt modelId="{F83D0AB1-B315-469F-8977-DA22EAEE6B30}" type="pres">
      <dgm:prSet presAssocID="{BE76C3BA-5A19-4525-8C41-2D73C5C98256}" presName="connectorText" presStyleLbl="sibTrans2D1" presStyleIdx="1" presStyleCnt="3"/>
      <dgm:spPr/>
    </dgm:pt>
    <dgm:pt modelId="{B6FCC97F-A782-45B0-8F72-E9BD579CCC7E}" type="pres">
      <dgm:prSet presAssocID="{5F2E1917-F597-42BA-81D0-4B4F1E9ED1F0}" presName="node" presStyleLbl="node1" presStyleIdx="2" presStyleCnt="4" custScaleX="120243">
        <dgm:presLayoutVars>
          <dgm:bulletEnabled val="1"/>
        </dgm:presLayoutVars>
      </dgm:prSet>
      <dgm:spPr/>
    </dgm:pt>
    <dgm:pt modelId="{6DA8241E-D3A3-41A0-A959-8F02A59B30CD}" type="pres">
      <dgm:prSet presAssocID="{989662EE-3580-4AE6-9563-CA04F73A2DEA}" presName="sibTrans" presStyleLbl="sibTrans2D1" presStyleIdx="2" presStyleCnt="3"/>
      <dgm:spPr/>
    </dgm:pt>
    <dgm:pt modelId="{DB66EFD9-D3F7-4A88-B801-FC9C3E504A45}" type="pres">
      <dgm:prSet presAssocID="{989662EE-3580-4AE6-9563-CA04F73A2DEA}" presName="connectorText" presStyleLbl="sibTrans2D1" presStyleIdx="2" presStyleCnt="3"/>
      <dgm:spPr/>
    </dgm:pt>
    <dgm:pt modelId="{22FD3402-7682-49CA-B120-DD1692F8BAE9}" type="pres">
      <dgm:prSet presAssocID="{4BD3ECC0-2E77-4987-AB37-A15A53217C22}" presName="node" presStyleLbl="node1" presStyleIdx="3" presStyleCnt="4">
        <dgm:presLayoutVars>
          <dgm:bulletEnabled val="1"/>
        </dgm:presLayoutVars>
      </dgm:prSet>
      <dgm:spPr/>
    </dgm:pt>
  </dgm:ptLst>
  <dgm:cxnLst>
    <dgm:cxn modelId="{DA9CA60E-054B-4A01-AF21-4D85220D7B85}" type="presOf" srcId="{4BD3ECC0-2E77-4987-AB37-A15A53217C22}" destId="{22FD3402-7682-49CA-B120-DD1692F8BAE9}" srcOrd="0" destOrd="0" presId="urn:microsoft.com/office/officeart/2005/8/layout/process1"/>
    <dgm:cxn modelId="{205C4128-0396-46E6-AD85-1B16C5965DDE}" type="presOf" srcId="{BE76C3BA-5A19-4525-8C41-2D73C5C98256}" destId="{F83D0AB1-B315-469F-8977-DA22EAEE6B30}" srcOrd="1" destOrd="0" presId="urn:microsoft.com/office/officeart/2005/8/layout/process1"/>
    <dgm:cxn modelId="{34B52E39-1B2D-48CC-85B1-29E73F0E4D87}" type="presOf" srcId="{989662EE-3580-4AE6-9563-CA04F73A2DEA}" destId="{6DA8241E-D3A3-41A0-A959-8F02A59B30CD}" srcOrd="0" destOrd="0" presId="urn:microsoft.com/office/officeart/2005/8/layout/process1"/>
    <dgm:cxn modelId="{18EFDF69-E6AC-42A1-83FE-1C7E6FCD752A}" type="presOf" srcId="{05D4D6DC-6238-48F7-859B-8AE565398D28}" destId="{F4268C7D-59A8-445B-B861-F3C215B7959A}" srcOrd="0" destOrd="0" presId="urn:microsoft.com/office/officeart/2005/8/layout/process1"/>
    <dgm:cxn modelId="{6652096C-D991-4E50-B638-772F894716B3}" type="presOf" srcId="{5F2E1917-F597-42BA-81D0-4B4F1E9ED1F0}" destId="{B6FCC97F-A782-45B0-8F72-E9BD579CCC7E}" srcOrd="0" destOrd="0" presId="urn:microsoft.com/office/officeart/2005/8/layout/process1"/>
    <dgm:cxn modelId="{41B67B4D-1619-47AF-9822-B4F54F99F6DF}" type="presOf" srcId="{989662EE-3580-4AE6-9563-CA04F73A2DEA}" destId="{DB66EFD9-D3F7-4A88-B801-FC9C3E504A45}" srcOrd="1" destOrd="0" presId="urn:microsoft.com/office/officeart/2005/8/layout/process1"/>
    <dgm:cxn modelId="{2E97EA5A-E918-4A9A-9C4A-7C4D94FCE151}" srcId="{189AF4FC-1599-4013-B509-2A7FBE4EF483}" destId="{05D4D6DC-6238-48F7-859B-8AE565398D28}" srcOrd="1" destOrd="0" parTransId="{69050478-0152-4CC6-85F5-1724A01B98D8}" sibTransId="{BE76C3BA-5A19-4525-8C41-2D73C5C98256}"/>
    <dgm:cxn modelId="{7AE0B67B-F113-44CE-B283-3B2F519F13B0}" type="presOf" srcId="{189AF4FC-1599-4013-B509-2A7FBE4EF483}" destId="{61A2EED4-7E77-4A49-868E-BE4415CFE93E}" srcOrd="0" destOrd="0" presId="urn:microsoft.com/office/officeart/2005/8/layout/process1"/>
    <dgm:cxn modelId="{6E845CB6-CC8E-48A4-9B5E-98E33A21CB13}" type="presOf" srcId="{8ACB2FEB-C92A-4143-9A82-D6BD1CC65359}" destId="{4FC23C67-ECF5-4879-AABA-00B25C1AD422}" srcOrd="0" destOrd="0" presId="urn:microsoft.com/office/officeart/2005/8/layout/process1"/>
    <dgm:cxn modelId="{1D6703B7-7638-42CD-B828-31961B2969DD}" srcId="{189AF4FC-1599-4013-B509-2A7FBE4EF483}" destId="{4BD3ECC0-2E77-4987-AB37-A15A53217C22}" srcOrd="3" destOrd="0" parTransId="{4A67D9A0-A9B6-41C3-BCC4-043BD2F6F78A}" sibTransId="{DFC0A705-E418-4E5A-BF01-0C2232998373}"/>
    <dgm:cxn modelId="{9AB12FBA-89CE-471F-8518-A1E223DE0EFC}" srcId="{189AF4FC-1599-4013-B509-2A7FBE4EF483}" destId="{DC5729A2-479D-437B-B455-28C00DBBC9FD}" srcOrd="0" destOrd="0" parTransId="{E1DB58CC-C4A8-4B34-A6C0-F9EFB1C673D6}" sibTransId="{8ACB2FEB-C92A-4143-9A82-D6BD1CC65359}"/>
    <dgm:cxn modelId="{FE799FC0-2DE8-4597-AE49-B5460ED5F7D8}" type="presOf" srcId="{DC5729A2-479D-437B-B455-28C00DBBC9FD}" destId="{321768F1-EA62-4700-B0D1-7E1A012AF87E}" srcOrd="0" destOrd="0" presId="urn:microsoft.com/office/officeart/2005/8/layout/process1"/>
    <dgm:cxn modelId="{5568E4CF-F64D-4D6A-AC77-553AE808451A}" type="presOf" srcId="{8ACB2FEB-C92A-4143-9A82-D6BD1CC65359}" destId="{0EDE2346-3CF0-40B8-A084-7060E38F6C8C}" srcOrd="1" destOrd="0" presId="urn:microsoft.com/office/officeart/2005/8/layout/process1"/>
    <dgm:cxn modelId="{4DBD86D6-17C3-4F8B-A38A-95BAD3CB5702}" srcId="{189AF4FC-1599-4013-B509-2A7FBE4EF483}" destId="{5F2E1917-F597-42BA-81D0-4B4F1E9ED1F0}" srcOrd="2" destOrd="0" parTransId="{3E6FFDF4-350E-4F97-B9EE-3A441EBAE7B8}" sibTransId="{989662EE-3580-4AE6-9563-CA04F73A2DEA}"/>
    <dgm:cxn modelId="{3752B4DB-8030-4FD0-A5AC-ED43F489D7B4}" type="presOf" srcId="{BE76C3BA-5A19-4525-8C41-2D73C5C98256}" destId="{28755A2C-0AE8-40DC-B17B-2D7BC7FEB4B2}" srcOrd="0" destOrd="0" presId="urn:microsoft.com/office/officeart/2005/8/layout/process1"/>
    <dgm:cxn modelId="{D89AA7DD-F7B8-4D39-911E-E24219BFD529}" type="presParOf" srcId="{61A2EED4-7E77-4A49-868E-BE4415CFE93E}" destId="{321768F1-EA62-4700-B0D1-7E1A012AF87E}" srcOrd="0" destOrd="0" presId="urn:microsoft.com/office/officeart/2005/8/layout/process1"/>
    <dgm:cxn modelId="{ED1A1214-D8A4-4398-B9B5-E2B3C10AAE3B}" type="presParOf" srcId="{61A2EED4-7E77-4A49-868E-BE4415CFE93E}" destId="{4FC23C67-ECF5-4879-AABA-00B25C1AD422}" srcOrd="1" destOrd="0" presId="urn:microsoft.com/office/officeart/2005/8/layout/process1"/>
    <dgm:cxn modelId="{AC577095-9E13-46ED-9079-BA3A8B921C09}" type="presParOf" srcId="{4FC23C67-ECF5-4879-AABA-00B25C1AD422}" destId="{0EDE2346-3CF0-40B8-A084-7060E38F6C8C}" srcOrd="0" destOrd="0" presId="urn:microsoft.com/office/officeart/2005/8/layout/process1"/>
    <dgm:cxn modelId="{44130111-E64F-4B78-B518-6D7B69064750}" type="presParOf" srcId="{61A2EED4-7E77-4A49-868E-BE4415CFE93E}" destId="{F4268C7D-59A8-445B-B861-F3C215B7959A}" srcOrd="2" destOrd="0" presId="urn:microsoft.com/office/officeart/2005/8/layout/process1"/>
    <dgm:cxn modelId="{7BE3375A-7E06-4F56-A287-F798E4037E8F}" type="presParOf" srcId="{61A2EED4-7E77-4A49-868E-BE4415CFE93E}" destId="{28755A2C-0AE8-40DC-B17B-2D7BC7FEB4B2}" srcOrd="3" destOrd="0" presId="urn:microsoft.com/office/officeart/2005/8/layout/process1"/>
    <dgm:cxn modelId="{1C832252-5564-4A4F-A5AE-FC8FE3F5E1E5}" type="presParOf" srcId="{28755A2C-0AE8-40DC-B17B-2D7BC7FEB4B2}" destId="{F83D0AB1-B315-469F-8977-DA22EAEE6B30}" srcOrd="0" destOrd="0" presId="urn:microsoft.com/office/officeart/2005/8/layout/process1"/>
    <dgm:cxn modelId="{1623E576-83A3-4725-9377-351537B61430}" type="presParOf" srcId="{61A2EED4-7E77-4A49-868E-BE4415CFE93E}" destId="{B6FCC97F-A782-45B0-8F72-E9BD579CCC7E}" srcOrd="4" destOrd="0" presId="urn:microsoft.com/office/officeart/2005/8/layout/process1"/>
    <dgm:cxn modelId="{DB1CF26B-2ED5-4218-9023-9FB6A9AC28A4}" type="presParOf" srcId="{61A2EED4-7E77-4A49-868E-BE4415CFE93E}" destId="{6DA8241E-D3A3-41A0-A959-8F02A59B30CD}" srcOrd="5" destOrd="0" presId="urn:microsoft.com/office/officeart/2005/8/layout/process1"/>
    <dgm:cxn modelId="{51B0BB34-C348-45E7-9120-060E18752C16}" type="presParOf" srcId="{6DA8241E-D3A3-41A0-A959-8F02A59B30CD}" destId="{DB66EFD9-D3F7-4A88-B801-FC9C3E504A45}" srcOrd="0" destOrd="0" presId="urn:microsoft.com/office/officeart/2005/8/layout/process1"/>
    <dgm:cxn modelId="{C2E464F6-7666-4B57-9A05-B31379E265D7}" type="presParOf" srcId="{61A2EED4-7E77-4A49-868E-BE4415CFE93E}" destId="{22FD3402-7682-49CA-B120-DD1692F8BA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9AF4FC-1599-4013-B509-2A7FBE4EF483}" type="doc">
      <dgm:prSet loTypeId="urn:microsoft.com/office/officeart/2005/8/layout/process1" loCatId="process" qsTypeId="urn:microsoft.com/office/officeart/2005/8/quickstyle/simple1" qsCatId="simple" csTypeId="urn:microsoft.com/office/officeart/2005/8/colors/accent1_2" csCatId="accent1" phldr="1"/>
      <dgm:spPr/>
    </dgm:pt>
    <dgm:pt modelId="{DC5729A2-479D-437B-B455-28C00DBBC9FD}">
      <dgm:prSet phldrT="[文本]"/>
      <dgm:spPr>
        <a:blipFill>
          <a:blip xmlns:r="http://schemas.openxmlformats.org/officeDocument/2006/relationships" r:embed="rId1"/>
          <a:stretch>
            <a:fillRect/>
          </a:stretch>
        </a:blipFill>
      </dgm:spPr>
      <dgm:t>
        <a:bodyPr/>
        <a:lstStyle/>
        <a:p>
          <a:r>
            <a:rPr lang="zh-CN" altLang="en-US">
              <a:noFill/>
            </a:rPr>
            <a:t> </a:t>
          </a:r>
        </a:p>
      </dgm:t>
    </dgm:pt>
    <dgm:pt modelId="{E1DB58CC-C4A8-4B34-A6C0-F9EFB1C673D6}" type="parTrans" cxnId="{9AB12FBA-89CE-471F-8518-A1E223DE0EFC}">
      <dgm:prSet/>
      <dgm:spPr/>
      <dgm:t>
        <a:bodyPr/>
        <a:lstStyle/>
        <a:p>
          <a:endParaRPr lang="zh-CN" altLang="en-US"/>
        </a:p>
      </dgm:t>
    </dgm:pt>
    <dgm:pt modelId="{8ACB2FEB-C92A-4143-9A82-D6BD1CC65359}" type="sibTrans" cxnId="{9AB12FBA-89CE-471F-8518-A1E223DE0EFC}">
      <dgm:prSet/>
      <dgm:spPr/>
      <dgm:t>
        <a:bodyPr/>
        <a:lstStyle/>
        <a:p>
          <a:endParaRPr lang="zh-CN" altLang="en-US"/>
        </a:p>
      </dgm:t>
    </dgm:pt>
    <dgm:pt modelId="{05D4D6DC-6238-48F7-859B-8AE565398D28}">
      <dgm:prSet phldrT="[文本]"/>
      <dgm:spPr>
        <a:blipFill>
          <a:blip xmlns:r="http://schemas.openxmlformats.org/officeDocument/2006/relationships" r:embed="rId2"/>
          <a:stretch>
            <a:fillRect l="-3012" r="-1205"/>
          </a:stretch>
        </a:blipFill>
      </dgm:spPr>
      <dgm:t>
        <a:bodyPr/>
        <a:lstStyle/>
        <a:p>
          <a:r>
            <a:rPr lang="zh-CN" altLang="en-US">
              <a:noFill/>
            </a:rPr>
            <a:t> </a:t>
          </a:r>
        </a:p>
      </dgm:t>
    </dgm:pt>
    <dgm:pt modelId="{69050478-0152-4CC6-85F5-1724A01B98D8}" type="parTrans" cxnId="{2E97EA5A-E918-4A9A-9C4A-7C4D94FCE151}">
      <dgm:prSet/>
      <dgm:spPr/>
      <dgm:t>
        <a:bodyPr/>
        <a:lstStyle/>
        <a:p>
          <a:endParaRPr lang="zh-CN" altLang="en-US"/>
        </a:p>
      </dgm:t>
    </dgm:pt>
    <dgm:pt modelId="{BE76C3BA-5A19-4525-8C41-2D73C5C98256}" type="sibTrans" cxnId="{2E97EA5A-E918-4A9A-9C4A-7C4D94FCE151}">
      <dgm:prSet/>
      <dgm:spPr/>
      <dgm:t>
        <a:bodyPr/>
        <a:lstStyle/>
        <a:p>
          <a:endParaRPr lang="zh-CN" altLang="en-US"/>
        </a:p>
      </dgm:t>
    </dgm:pt>
    <dgm:pt modelId="{5F2E1917-F597-42BA-81D0-4B4F1E9ED1F0}">
      <dgm:prSet phldrT="[文本]"/>
      <dgm:spPr>
        <a:blipFill>
          <a:blip xmlns:r="http://schemas.openxmlformats.org/officeDocument/2006/relationships" r:embed="rId3"/>
          <a:stretch>
            <a:fillRect/>
          </a:stretch>
        </a:blipFill>
      </dgm:spPr>
      <dgm:t>
        <a:bodyPr/>
        <a:lstStyle/>
        <a:p>
          <a:r>
            <a:rPr lang="zh-CN" altLang="en-US">
              <a:noFill/>
            </a:rPr>
            <a:t> </a:t>
          </a:r>
        </a:p>
      </dgm:t>
    </dgm:pt>
    <dgm:pt modelId="{3E6FFDF4-350E-4F97-B9EE-3A441EBAE7B8}" type="parTrans" cxnId="{4DBD86D6-17C3-4F8B-A38A-95BAD3CB5702}">
      <dgm:prSet/>
      <dgm:spPr/>
      <dgm:t>
        <a:bodyPr/>
        <a:lstStyle/>
        <a:p>
          <a:endParaRPr lang="zh-CN" altLang="en-US"/>
        </a:p>
      </dgm:t>
    </dgm:pt>
    <dgm:pt modelId="{989662EE-3580-4AE6-9563-CA04F73A2DEA}" type="sibTrans" cxnId="{4DBD86D6-17C3-4F8B-A38A-95BAD3CB5702}">
      <dgm:prSet/>
      <dgm:spPr/>
      <dgm:t>
        <a:bodyPr/>
        <a:lstStyle/>
        <a:p>
          <a:endParaRPr lang="zh-CN" altLang="en-US"/>
        </a:p>
      </dgm:t>
    </dgm:pt>
    <dgm:pt modelId="{4BD3ECC0-2E77-4987-AB37-A15A53217C22}">
      <dgm:prSet phldrT="[文本]"/>
      <dgm:spPr/>
      <dgm:t>
        <a:bodyPr/>
        <a:lstStyle/>
        <a:p>
          <a:r>
            <a:rPr lang="zh-CN" altLang="en-US"/>
            <a:t>贝叶斯网学习</a:t>
          </a:r>
        </a:p>
      </dgm:t>
    </dgm:pt>
    <dgm:pt modelId="{4A67D9A0-A9B6-41C3-BCC4-043BD2F6F78A}" type="parTrans" cxnId="{1D6703B7-7638-42CD-B828-31961B2969DD}">
      <dgm:prSet/>
      <dgm:spPr/>
      <dgm:t>
        <a:bodyPr/>
        <a:lstStyle/>
        <a:p>
          <a:endParaRPr lang="zh-CN" altLang="en-US"/>
        </a:p>
      </dgm:t>
    </dgm:pt>
    <dgm:pt modelId="{DFC0A705-E418-4E5A-BF01-0C2232998373}" type="sibTrans" cxnId="{1D6703B7-7638-42CD-B828-31961B2969DD}">
      <dgm:prSet/>
      <dgm:spPr/>
      <dgm:t>
        <a:bodyPr/>
        <a:lstStyle/>
        <a:p>
          <a:endParaRPr lang="zh-CN" altLang="en-US"/>
        </a:p>
      </dgm:t>
    </dgm:pt>
    <dgm:pt modelId="{61A2EED4-7E77-4A49-868E-BE4415CFE93E}" type="pres">
      <dgm:prSet presAssocID="{189AF4FC-1599-4013-B509-2A7FBE4EF483}" presName="Name0" presStyleCnt="0">
        <dgm:presLayoutVars>
          <dgm:dir/>
          <dgm:resizeHandles val="exact"/>
        </dgm:presLayoutVars>
      </dgm:prSet>
      <dgm:spPr/>
    </dgm:pt>
    <dgm:pt modelId="{321768F1-EA62-4700-B0D1-7E1A012AF87E}" type="pres">
      <dgm:prSet presAssocID="{DC5729A2-479D-437B-B455-28C00DBBC9FD}" presName="node" presStyleLbl="node1" presStyleIdx="0" presStyleCnt="4">
        <dgm:presLayoutVars>
          <dgm:bulletEnabled val="1"/>
        </dgm:presLayoutVars>
      </dgm:prSet>
      <dgm:spPr/>
    </dgm:pt>
    <dgm:pt modelId="{4FC23C67-ECF5-4879-AABA-00B25C1AD422}" type="pres">
      <dgm:prSet presAssocID="{8ACB2FEB-C92A-4143-9A82-D6BD1CC65359}" presName="sibTrans" presStyleLbl="sibTrans2D1" presStyleIdx="0" presStyleCnt="3"/>
      <dgm:spPr/>
    </dgm:pt>
    <dgm:pt modelId="{0EDE2346-3CF0-40B8-A084-7060E38F6C8C}" type="pres">
      <dgm:prSet presAssocID="{8ACB2FEB-C92A-4143-9A82-D6BD1CC65359}" presName="connectorText" presStyleLbl="sibTrans2D1" presStyleIdx="0" presStyleCnt="3"/>
      <dgm:spPr/>
    </dgm:pt>
    <dgm:pt modelId="{F4268C7D-59A8-445B-B861-F3C215B7959A}" type="pres">
      <dgm:prSet presAssocID="{05D4D6DC-6238-48F7-859B-8AE565398D28}" presName="node" presStyleLbl="node1" presStyleIdx="1" presStyleCnt="4">
        <dgm:presLayoutVars>
          <dgm:bulletEnabled val="1"/>
        </dgm:presLayoutVars>
      </dgm:prSet>
      <dgm:spPr/>
    </dgm:pt>
    <dgm:pt modelId="{28755A2C-0AE8-40DC-B17B-2D7BC7FEB4B2}" type="pres">
      <dgm:prSet presAssocID="{BE76C3BA-5A19-4525-8C41-2D73C5C98256}" presName="sibTrans" presStyleLbl="sibTrans2D1" presStyleIdx="1" presStyleCnt="3"/>
      <dgm:spPr/>
    </dgm:pt>
    <dgm:pt modelId="{F83D0AB1-B315-469F-8977-DA22EAEE6B30}" type="pres">
      <dgm:prSet presAssocID="{BE76C3BA-5A19-4525-8C41-2D73C5C98256}" presName="connectorText" presStyleLbl="sibTrans2D1" presStyleIdx="1" presStyleCnt="3"/>
      <dgm:spPr/>
    </dgm:pt>
    <dgm:pt modelId="{B6FCC97F-A782-45B0-8F72-E9BD579CCC7E}" type="pres">
      <dgm:prSet presAssocID="{5F2E1917-F597-42BA-81D0-4B4F1E9ED1F0}" presName="node" presStyleLbl="node1" presStyleIdx="2" presStyleCnt="4" custScaleX="120243">
        <dgm:presLayoutVars>
          <dgm:bulletEnabled val="1"/>
        </dgm:presLayoutVars>
      </dgm:prSet>
      <dgm:spPr/>
    </dgm:pt>
    <dgm:pt modelId="{6DA8241E-D3A3-41A0-A959-8F02A59B30CD}" type="pres">
      <dgm:prSet presAssocID="{989662EE-3580-4AE6-9563-CA04F73A2DEA}" presName="sibTrans" presStyleLbl="sibTrans2D1" presStyleIdx="2" presStyleCnt="3"/>
      <dgm:spPr/>
    </dgm:pt>
    <dgm:pt modelId="{DB66EFD9-D3F7-4A88-B801-FC9C3E504A45}" type="pres">
      <dgm:prSet presAssocID="{989662EE-3580-4AE6-9563-CA04F73A2DEA}" presName="connectorText" presStyleLbl="sibTrans2D1" presStyleIdx="2" presStyleCnt="3"/>
      <dgm:spPr/>
    </dgm:pt>
    <dgm:pt modelId="{22FD3402-7682-49CA-B120-DD1692F8BAE9}" type="pres">
      <dgm:prSet presAssocID="{4BD3ECC0-2E77-4987-AB37-A15A53217C22}" presName="node" presStyleLbl="node1" presStyleIdx="3" presStyleCnt="4">
        <dgm:presLayoutVars>
          <dgm:bulletEnabled val="1"/>
        </dgm:presLayoutVars>
      </dgm:prSet>
      <dgm:spPr/>
    </dgm:pt>
  </dgm:ptLst>
  <dgm:cxnLst>
    <dgm:cxn modelId="{DA9CA60E-054B-4A01-AF21-4D85220D7B85}" type="presOf" srcId="{4BD3ECC0-2E77-4987-AB37-A15A53217C22}" destId="{22FD3402-7682-49CA-B120-DD1692F8BAE9}" srcOrd="0" destOrd="0" presId="urn:microsoft.com/office/officeart/2005/8/layout/process1"/>
    <dgm:cxn modelId="{205C4128-0396-46E6-AD85-1B16C5965DDE}" type="presOf" srcId="{BE76C3BA-5A19-4525-8C41-2D73C5C98256}" destId="{F83D0AB1-B315-469F-8977-DA22EAEE6B30}" srcOrd="1" destOrd="0" presId="urn:microsoft.com/office/officeart/2005/8/layout/process1"/>
    <dgm:cxn modelId="{34B52E39-1B2D-48CC-85B1-29E73F0E4D87}" type="presOf" srcId="{989662EE-3580-4AE6-9563-CA04F73A2DEA}" destId="{6DA8241E-D3A3-41A0-A959-8F02A59B30CD}" srcOrd="0" destOrd="0" presId="urn:microsoft.com/office/officeart/2005/8/layout/process1"/>
    <dgm:cxn modelId="{18EFDF69-E6AC-42A1-83FE-1C7E6FCD752A}" type="presOf" srcId="{05D4D6DC-6238-48F7-859B-8AE565398D28}" destId="{F4268C7D-59A8-445B-B861-F3C215B7959A}" srcOrd="0" destOrd="0" presId="urn:microsoft.com/office/officeart/2005/8/layout/process1"/>
    <dgm:cxn modelId="{6652096C-D991-4E50-B638-772F894716B3}" type="presOf" srcId="{5F2E1917-F597-42BA-81D0-4B4F1E9ED1F0}" destId="{B6FCC97F-A782-45B0-8F72-E9BD579CCC7E}" srcOrd="0" destOrd="0" presId="urn:microsoft.com/office/officeart/2005/8/layout/process1"/>
    <dgm:cxn modelId="{41B67B4D-1619-47AF-9822-B4F54F99F6DF}" type="presOf" srcId="{989662EE-3580-4AE6-9563-CA04F73A2DEA}" destId="{DB66EFD9-D3F7-4A88-B801-FC9C3E504A45}" srcOrd="1" destOrd="0" presId="urn:microsoft.com/office/officeart/2005/8/layout/process1"/>
    <dgm:cxn modelId="{2E97EA5A-E918-4A9A-9C4A-7C4D94FCE151}" srcId="{189AF4FC-1599-4013-B509-2A7FBE4EF483}" destId="{05D4D6DC-6238-48F7-859B-8AE565398D28}" srcOrd="1" destOrd="0" parTransId="{69050478-0152-4CC6-85F5-1724A01B98D8}" sibTransId="{BE76C3BA-5A19-4525-8C41-2D73C5C98256}"/>
    <dgm:cxn modelId="{7AE0B67B-F113-44CE-B283-3B2F519F13B0}" type="presOf" srcId="{189AF4FC-1599-4013-B509-2A7FBE4EF483}" destId="{61A2EED4-7E77-4A49-868E-BE4415CFE93E}" srcOrd="0" destOrd="0" presId="urn:microsoft.com/office/officeart/2005/8/layout/process1"/>
    <dgm:cxn modelId="{6E845CB6-CC8E-48A4-9B5E-98E33A21CB13}" type="presOf" srcId="{8ACB2FEB-C92A-4143-9A82-D6BD1CC65359}" destId="{4FC23C67-ECF5-4879-AABA-00B25C1AD422}" srcOrd="0" destOrd="0" presId="urn:microsoft.com/office/officeart/2005/8/layout/process1"/>
    <dgm:cxn modelId="{1D6703B7-7638-42CD-B828-31961B2969DD}" srcId="{189AF4FC-1599-4013-B509-2A7FBE4EF483}" destId="{4BD3ECC0-2E77-4987-AB37-A15A53217C22}" srcOrd="3" destOrd="0" parTransId="{4A67D9A0-A9B6-41C3-BCC4-043BD2F6F78A}" sibTransId="{DFC0A705-E418-4E5A-BF01-0C2232998373}"/>
    <dgm:cxn modelId="{9AB12FBA-89CE-471F-8518-A1E223DE0EFC}" srcId="{189AF4FC-1599-4013-B509-2A7FBE4EF483}" destId="{DC5729A2-479D-437B-B455-28C00DBBC9FD}" srcOrd="0" destOrd="0" parTransId="{E1DB58CC-C4A8-4B34-A6C0-F9EFB1C673D6}" sibTransId="{8ACB2FEB-C92A-4143-9A82-D6BD1CC65359}"/>
    <dgm:cxn modelId="{FE799FC0-2DE8-4597-AE49-B5460ED5F7D8}" type="presOf" srcId="{DC5729A2-479D-437B-B455-28C00DBBC9FD}" destId="{321768F1-EA62-4700-B0D1-7E1A012AF87E}" srcOrd="0" destOrd="0" presId="urn:microsoft.com/office/officeart/2005/8/layout/process1"/>
    <dgm:cxn modelId="{5568E4CF-F64D-4D6A-AC77-553AE808451A}" type="presOf" srcId="{8ACB2FEB-C92A-4143-9A82-D6BD1CC65359}" destId="{0EDE2346-3CF0-40B8-A084-7060E38F6C8C}" srcOrd="1" destOrd="0" presId="urn:microsoft.com/office/officeart/2005/8/layout/process1"/>
    <dgm:cxn modelId="{4DBD86D6-17C3-4F8B-A38A-95BAD3CB5702}" srcId="{189AF4FC-1599-4013-B509-2A7FBE4EF483}" destId="{5F2E1917-F597-42BA-81D0-4B4F1E9ED1F0}" srcOrd="2" destOrd="0" parTransId="{3E6FFDF4-350E-4F97-B9EE-3A441EBAE7B8}" sibTransId="{989662EE-3580-4AE6-9563-CA04F73A2DEA}"/>
    <dgm:cxn modelId="{3752B4DB-8030-4FD0-A5AC-ED43F489D7B4}" type="presOf" srcId="{BE76C3BA-5A19-4525-8C41-2D73C5C98256}" destId="{28755A2C-0AE8-40DC-B17B-2D7BC7FEB4B2}" srcOrd="0" destOrd="0" presId="urn:microsoft.com/office/officeart/2005/8/layout/process1"/>
    <dgm:cxn modelId="{D89AA7DD-F7B8-4D39-911E-E24219BFD529}" type="presParOf" srcId="{61A2EED4-7E77-4A49-868E-BE4415CFE93E}" destId="{321768F1-EA62-4700-B0D1-7E1A012AF87E}" srcOrd="0" destOrd="0" presId="urn:microsoft.com/office/officeart/2005/8/layout/process1"/>
    <dgm:cxn modelId="{ED1A1214-D8A4-4398-B9B5-E2B3C10AAE3B}" type="presParOf" srcId="{61A2EED4-7E77-4A49-868E-BE4415CFE93E}" destId="{4FC23C67-ECF5-4879-AABA-00B25C1AD422}" srcOrd="1" destOrd="0" presId="urn:microsoft.com/office/officeart/2005/8/layout/process1"/>
    <dgm:cxn modelId="{AC577095-9E13-46ED-9079-BA3A8B921C09}" type="presParOf" srcId="{4FC23C67-ECF5-4879-AABA-00B25C1AD422}" destId="{0EDE2346-3CF0-40B8-A084-7060E38F6C8C}" srcOrd="0" destOrd="0" presId="urn:microsoft.com/office/officeart/2005/8/layout/process1"/>
    <dgm:cxn modelId="{44130111-E64F-4B78-B518-6D7B69064750}" type="presParOf" srcId="{61A2EED4-7E77-4A49-868E-BE4415CFE93E}" destId="{F4268C7D-59A8-445B-B861-F3C215B7959A}" srcOrd="2" destOrd="0" presId="urn:microsoft.com/office/officeart/2005/8/layout/process1"/>
    <dgm:cxn modelId="{7BE3375A-7E06-4F56-A287-F798E4037E8F}" type="presParOf" srcId="{61A2EED4-7E77-4A49-868E-BE4415CFE93E}" destId="{28755A2C-0AE8-40DC-B17B-2D7BC7FEB4B2}" srcOrd="3" destOrd="0" presId="urn:microsoft.com/office/officeart/2005/8/layout/process1"/>
    <dgm:cxn modelId="{1C832252-5564-4A4F-A5AE-FC8FE3F5E1E5}" type="presParOf" srcId="{28755A2C-0AE8-40DC-B17B-2D7BC7FEB4B2}" destId="{F83D0AB1-B315-469F-8977-DA22EAEE6B30}" srcOrd="0" destOrd="0" presId="urn:microsoft.com/office/officeart/2005/8/layout/process1"/>
    <dgm:cxn modelId="{1623E576-83A3-4725-9377-351537B61430}" type="presParOf" srcId="{61A2EED4-7E77-4A49-868E-BE4415CFE93E}" destId="{B6FCC97F-A782-45B0-8F72-E9BD579CCC7E}" srcOrd="4" destOrd="0" presId="urn:microsoft.com/office/officeart/2005/8/layout/process1"/>
    <dgm:cxn modelId="{DB1CF26B-2ED5-4218-9023-9FB6A9AC28A4}" type="presParOf" srcId="{61A2EED4-7E77-4A49-868E-BE4415CFE93E}" destId="{6DA8241E-D3A3-41A0-A959-8F02A59B30CD}" srcOrd="5" destOrd="0" presId="urn:microsoft.com/office/officeart/2005/8/layout/process1"/>
    <dgm:cxn modelId="{51B0BB34-C348-45E7-9120-060E18752C16}" type="presParOf" srcId="{6DA8241E-D3A3-41A0-A959-8F02A59B30CD}" destId="{DB66EFD9-D3F7-4A88-B801-FC9C3E504A45}" srcOrd="0" destOrd="0" presId="urn:microsoft.com/office/officeart/2005/8/layout/process1"/>
    <dgm:cxn modelId="{C2E464F6-7666-4B57-9A05-B31379E265D7}" type="presParOf" srcId="{61A2EED4-7E77-4A49-868E-BE4415CFE93E}" destId="{22FD3402-7682-49CA-B120-DD1692F8BA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768F1-EA62-4700-B0D1-7E1A012AF87E}">
      <dsp:nvSpPr>
        <dsp:cNvPr id="0" name=""/>
        <dsp:cNvSpPr/>
      </dsp:nvSpPr>
      <dsp:spPr>
        <a:xfrm>
          <a:off x="1263"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数据集 </a:t>
          </a:r>
          <a14:m xmlns:a14="http://schemas.microsoft.com/office/drawing/2010/main">
            <m:oMath xmlns:m="http://schemas.openxmlformats.org/officeDocument/2006/math">
              <m:r>
                <a:rPr lang="en-US" altLang="zh-CN" sz="1900" b="0" i="1" kern="1200" smtClean="0">
                  <a:latin typeface="Cambria Math" panose="02040503050406030204" pitchFamily="18" charset="0"/>
                </a:rPr>
                <m:t>𝑋</m:t>
              </m:r>
            </m:oMath>
          </a14:m>
          <a:endParaRPr lang="zh-CN" altLang="en-US" sz="1900" kern="1200"/>
        </a:p>
      </dsp:txBody>
      <dsp:txXfrm>
        <a:off x="36406" y="2325157"/>
        <a:ext cx="1929518" cy="1129596"/>
      </dsp:txXfrm>
    </dsp:sp>
    <dsp:sp modelId="{4FC23C67-ECF5-4879-AABA-00B25C1AD422}">
      <dsp:nvSpPr>
        <dsp:cNvPr id="0" name=""/>
        <dsp:cNvSpPr/>
      </dsp:nvSpPr>
      <dsp:spPr>
        <a:xfrm>
          <a:off x="2201048"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201048" y="2741169"/>
        <a:ext cx="296771" cy="297571"/>
      </dsp:txXfrm>
    </dsp:sp>
    <dsp:sp modelId="{F4268C7D-59A8-445B-B861-F3C215B7959A}">
      <dsp:nvSpPr>
        <dsp:cNvPr id="0" name=""/>
        <dsp:cNvSpPr/>
      </dsp:nvSpPr>
      <dsp:spPr>
        <a:xfrm>
          <a:off x="2800989"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a:t>Edited NN </a:t>
          </a:r>
          <a:r>
            <a:rPr lang="zh-CN" altLang="en-US" sz="1900" kern="1200"/>
            <a:t>学习新数据集 </a:t>
          </a:r>
          <a14:m xmlns:a14="http://schemas.microsoft.com/office/drawing/2010/main">
            <m:oMath xmlns:m="http://schemas.openxmlformats.org/officeDocument/2006/math">
              <m:sSup>
                <m:sSupPr>
                  <m:ctrlPr>
                    <a:rPr lang="en-US" altLang="zh-CN" sz="1900" b="0" i="1" kern="1200" smtClean="0">
                      <a:latin typeface="Cambria Math" panose="02040503050406030204" pitchFamily="18" charset="0"/>
                    </a:rPr>
                  </m:ctrlPr>
                </m:sSupPr>
                <m:e>
                  <m:r>
                    <m:rPr>
                      <m:sty m:val="p"/>
                    </m:rPr>
                    <a:rPr lang="en-US" altLang="zh-CN" sz="1900" i="1" kern="1200" smtClean="0">
                      <a:latin typeface="Cambria Math" panose="02040503050406030204" pitchFamily="18" charset="0"/>
                    </a:rPr>
                    <m:t>X</m:t>
                  </m:r>
                </m:e>
                <m:sup>
                  <m:r>
                    <a:rPr lang="en-US" altLang="zh-CN" sz="1900" b="0" i="1" kern="1200" smtClean="0">
                      <a:latin typeface="Cambria Math" panose="02040503050406030204" pitchFamily="18" charset="0"/>
                    </a:rPr>
                    <m:t>′</m:t>
                  </m:r>
                </m:sup>
              </m:sSup>
              <m:r>
                <a:rPr lang="en-US" altLang="zh-CN" sz="1900" b="0" i="1" kern="1200" smtClean="0">
                  <a:latin typeface="Cambria Math" panose="02040503050406030204" pitchFamily="18" charset="0"/>
                </a:rPr>
                <m:t>⊂</m:t>
              </m:r>
              <m:r>
                <a:rPr lang="en-US" altLang="zh-CN" sz="1900" b="0" i="1" kern="1200" smtClean="0">
                  <a:latin typeface="Cambria Math" panose="02040503050406030204" pitchFamily="18" charset="0"/>
                </a:rPr>
                <m:t>𝑋</m:t>
              </m:r>
            </m:oMath>
          </a14:m>
          <a:endParaRPr lang="zh-CN" altLang="en-US" sz="1900" kern="1200"/>
        </a:p>
      </dsp:txBody>
      <dsp:txXfrm>
        <a:off x="2836132" y="2325157"/>
        <a:ext cx="1929518" cy="1129596"/>
      </dsp:txXfrm>
    </dsp:sp>
    <dsp:sp modelId="{28755A2C-0AE8-40DC-B17B-2D7BC7FEB4B2}">
      <dsp:nvSpPr>
        <dsp:cNvPr id="0" name=""/>
        <dsp:cNvSpPr/>
      </dsp:nvSpPr>
      <dsp:spPr>
        <a:xfrm>
          <a:off x="5000773"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000773" y="2741169"/>
        <a:ext cx="296771" cy="297571"/>
      </dsp:txXfrm>
    </dsp:sp>
    <dsp:sp modelId="{B6FCC97F-A782-45B0-8F72-E9BD579CCC7E}">
      <dsp:nvSpPr>
        <dsp:cNvPr id="0" name=""/>
        <dsp:cNvSpPr/>
      </dsp:nvSpPr>
      <dsp:spPr>
        <a:xfrm>
          <a:off x="5600715" y="2290014"/>
          <a:ext cx="240462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数据降维 </a:t>
          </a:r>
          <a14:m xmlns:a14="http://schemas.microsoft.com/office/drawing/2010/main">
            <m:oMath xmlns:m="http://schemas.openxmlformats.org/officeDocument/2006/math">
              <m:r>
                <a:rPr lang="en-US" altLang="zh-CN" sz="1900" b="0" i="1" kern="1200" smtClean="0">
                  <a:latin typeface="Cambria Math" panose="02040503050406030204" pitchFamily="18" charset="0"/>
                </a:rPr>
                <m:t>𝑥</m:t>
              </m:r>
              <m:r>
                <a:rPr lang="en-US" altLang="zh-CN" sz="1900" b="0" i="1" kern="1200" smtClean="0">
                  <a:latin typeface="Cambria Math" panose="02040503050406030204" pitchFamily="18" charset="0"/>
                </a:rPr>
                <m:t>↦</m:t>
              </m:r>
              <m:acc>
                <m:accPr>
                  <m:chr m:val="̂"/>
                  <m:ctrlPr>
                    <a:rPr lang="en-US" altLang="zh-CN" sz="1900" b="0" i="1" kern="1200" smtClean="0">
                      <a:latin typeface="Cambria Math" panose="02040503050406030204" pitchFamily="18" charset="0"/>
                    </a:rPr>
                  </m:ctrlPr>
                </m:accPr>
                <m:e>
                  <m:r>
                    <a:rPr lang="en-US" altLang="zh-CN" sz="1900" b="0" i="1" kern="1200" smtClean="0">
                      <a:latin typeface="Cambria Math" panose="02040503050406030204" pitchFamily="18" charset="0"/>
                    </a:rPr>
                    <m:t>𝑥</m:t>
                  </m:r>
                </m:e>
              </m:acc>
              <m:r>
                <a:rPr lang="en-US" altLang="zh-CN" sz="1900" b="0" i="1" kern="1200" smtClean="0">
                  <a:latin typeface="Cambria Math" panose="02040503050406030204" pitchFamily="18" charset="0"/>
                </a:rPr>
                <m:t> </m:t>
              </m:r>
            </m:oMath>
          </a14:m>
          <a:endParaRPr lang="zh-CN" altLang="en-US" sz="1900" kern="1200"/>
        </a:p>
      </dsp:txBody>
      <dsp:txXfrm>
        <a:off x="5635858" y="2325157"/>
        <a:ext cx="2334338" cy="1129596"/>
      </dsp:txXfrm>
    </dsp:sp>
    <dsp:sp modelId="{6DA8241E-D3A3-41A0-A959-8F02A59B30CD}">
      <dsp:nvSpPr>
        <dsp:cNvPr id="0" name=""/>
        <dsp:cNvSpPr/>
      </dsp:nvSpPr>
      <dsp:spPr>
        <a:xfrm>
          <a:off x="8205319"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8205319" y="2741169"/>
        <a:ext cx="296771" cy="297571"/>
      </dsp:txXfrm>
    </dsp:sp>
    <dsp:sp modelId="{22FD3402-7682-49CA-B120-DD1692F8BAE9}">
      <dsp:nvSpPr>
        <dsp:cNvPr id="0" name=""/>
        <dsp:cNvSpPr/>
      </dsp:nvSpPr>
      <dsp:spPr>
        <a:xfrm>
          <a:off x="8805261"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贝叶斯网学习</a:t>
          </a:r>
        </a:p>
      </dsp:txBody>
      <dsp:txXfrm>
        <a:off x="8840404" y="2325157"/>
        <a:ext cx="1929518" cy="11295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135BCAE-F409-4DD7-ACB6-6C783C91E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32D48E0-6168-488E-8B2B-638AAF03B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t>2021/06/08</a:t>
            </a:fld>
            <a:endParaRPr lang="zh-CN" altLang="en-US"/>
          </a:p>
        </p:txBody>
      </p:sp>
      <p:sp>
        <p:nvSpPr>
          <p:cNvPr id="4" name="页脚占位符 3">
            <a:extLst>
              <a:ext uri="{FF2B5EF4-FFF2-40B4-BE49-F238E27FC236}">
                <a16:creationId xmlns:a16="http://schemas.microsoft.com/office/drawing/2014/main" id="{8A527AE6-E701-44A1-93C2-77A82A53F5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6DE5D96-6180-4AB1-89F7-CB0569AE04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t>‹#›</a:t>
            </a:fld>
            <a:endParaRPr lang="zh-CN" altLang="en-US"/>
          </a:p>
        </p:txBody>
      </p:sp>
    </p:spTree>
    <p:extLst>
      <p:ext uri="{BB962C8B-B14F-4D97-AF65-F5344CB8AC3E}">
        <p14:creationId xmlns:p14="http://schemas.microsoft.com/office/powerpoint/2010/main" val="1688571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069039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C6E08F53-97F6-424C-B884-7F143807C225}"/>
              </a:ext>
            </a:extLst>
          </p:cNvPr>
          <p:cNvGraphicFramePr>
            <a:graphicFrameLocks noChangeAspect="1"/>
          </p:cNvGraphicFramePr>
          <p:nvPr userDrawn="1">
            <p:extLst>
              <p:ext uri="{D42A27DB-BD31-4B8C-83A1-F6EECF244321}">
                <p14:modId xmlns:p14="http://schemas.microsoft.com/office/powerpoint/2010/main" val="3734398326"/>
              </p:ext>
            </p:extLst>
          </p:nvPr>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name="Image" r:id="rId2" imgW="14945760" imgH="8952120" progId="Photoshop.Image.13">
                  <p:embed/>
                </p:oleObj>
              </mc:Choice>
              <mc:Fallback>
                <p:oleObj name="Image" r:id="rId2" imgW="14945760" imgH="8952120" progId="Photoshop.Image.13">
                  <p:embed/>
                  <p:pic>
                    <p:nvPicPr>
                      <p:cNvPr id="0" name=""/>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a:extLst>
              <a:ext uri="{FF2B5EF4-FFF2-40B4-BE49-F238E27FC236}">
                <a16:creationId xmlns:a16="http://schemas.microsoft.com/office/drawing/2014/main" id="{0378CB69-5398-424D-AA28-B981A9969747}"/>
              </a:ext>
            </a:extLst>
          </p:cNvPr>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p>
          <a:p>
            <a:pPr lvl="1"/>
            <a:r>
              <a:rPr dirty="0" err="1"/>
              <a:t>正文级别</a:t>
            </a:r>
            <a:r>
              <a:rPr dirty="0"/>
              <a:t> 2</a:t>
            </a:r>
            <a:endParaRPr lang="en-US" dirty="0"/>
          </a:p>
          <a:p>
            <a:pPr lvl="1"/>
            <a:endParaRPr dirty="0"/>
          </a:p>
        </p:txBody>
      </p:sp>
      <p:grpSp>
        <p:nvGrpSpPr>
          <p:cNvPr id="91" name="组合 90">
            <a:extLst>
              <a:ext uri="{FF2B5EF4-FFF2-40B4-BE49-F238E27FC236}">
                <a16:creationId xmlns:a16="http://schemas.microsoft.com/office/drawing/2014/main" id="{565F3786-F9FA-48F2-BD2B-E9BF8FF4DBB7}"/>
              </a:ext>
            </a:extLst>
          </p:cNvPr>
          <p:cNvGrpSpPr/>
          <p:nvPr userDrawn="1"/>
        </p:nvGrpSpPr>
        <p:grpSpPr>
          <a:xfrm>
            <a:off x="3662681" y="4202533"/>
            <a:ext cx="5722721" cy="564257"/>
            <a:chOff x="5660353" y="4267850"/>
            <a:chExt cx="1318120" cy="564257"/>
          </a:xfrm>
        </p:grpSpPr>
        <p:sp>
          <p:nvSpPr>
            <p:cNvPr id="68" name="AIPKU">
              <a:extLst>
                <a:ext uri="{FF2B5EF4-FFF2-40B4-BE49-F238E27FC236}">
                  <a16:creationId xmlns:a16="http://schemas.microsoft.com/office/drawing/2014/main" id="{F7043D0D-2C4A-4B91-8309-E8753E9335C8}"/>
                </a:ext>
              </a:extLst>
            </p:cNvPr>
            <p:cNvSpPr txBox="1"/>
            <p:nvPr userDrawn="1"/>
          </p:nvSpPr>
          <p:spPr>
            <a:xfrm>
              <a:off x="5660353" y="4267850"/>
              <a:ext cx="1318120" cy="564257"/>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0000" b="0">
                  <a:latin typeface="Impact"/>
                  <a:ea typeface="Impact"/>
                  <a:cs typeface="Impact"/>
                  <a:sym typeface="Impact"/>
                </a:defRPr>
              </a:lvl1pPr>
            </a:lstStyle>
            <a:p>
              <a:r>
                <a:rPr lang="zh-CN" altLang="en-US" sz="3000" dirty="0">
                  <a:solidFill>
                    <a:schemeClr val="bg1"/>
                  </a:solidFill>
                </a:rPr>
                <a:t>机器学习概论课程项目期末 报告</a:t>
              </a:r>
              <a:r>
                <a:rPr lang="en-US" sz="3000" dirty="0">
                  <a:solidFill>
                    <a:schemeClr val="bg1"/>
                  </a:solidFill>
                </a:rPr>
                <a:t> </a:t>
              </a:r>
              <a:endParaRPr sz="3000" dirty="0">
                <a:solidFill>
                  <a:schemeClr val="bg1"/>
                </a:solidFill>
              </a:endParaRPr>
            </a:p>
          </p:txBody>
        </p:sp>
        <p:sp>
          <p:nvSpPr>
            <p:cNvPr id="78" name="矩形: 剪去单角 77">
              <a:extLst>
                <a:ext uri="{FF2B5EF4-FFF2-40B4-BE49-F238E27FC236}">
                  <a16:creationId xmlns:a16="http://schemas.microsoft.com/office/drawing/2014/main" id="{1E790DB5-DF6B-4B0F-AF03-D864E4CB4BA9}"/>
                </a:ext>
              </a:extLst>
            </p:cNvPr>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a:extLst>
              <a:ext uri="{FF2B5EF4-FFF2-40B4-BE49-F238E27FC236}">
                <a16:creationId xmlns:a16="http://schemas.microsoft.com/office/drawing/2014/main" id="{3EDD9BC7-6A7A-43AD-A6B6-43457C0657C5}"/>
              </a:ext>
            </a:extLst>
          </p:cNvPr>
          <p:cNvCxnSpPr>
            <a:cxnSpLocks/>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a:extLst>
              <a:ext uri="{FF2B5EF4-FFF2-40B4-BE49-F238E27FC236}">
                <a16:creationId xmlns:a16="http://schemas.microsoft.com/office/drawing/2014/main" id="{71499D26-78AA-4315-9105-27F564472F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a:extLst>
              <a:ext uri="{FF2B5EF4-FFF2-40B4-BE49-F238E27FC236}">
                <a16:creationId xmlns:a16="http://schemas.microsoft.com/office/drawing/2014/main" id="{6CF82A45-147A-4E48-82F8-A43E2D4D1D2A}"/>
              </a:ext>
            </a:extLst>
          </p:cNvPr>
          <p:cNvCxnSpPr>
            <a:cxnSpLocks/>
          </p:cNvCxnSpPr>
          <p:nvPr userDrawn="1"/>
        </p:nvCxnSpPr>
        <p:spPr>
          <a:xfrm>
            <a:off x="9274627" y="4466794"/>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150928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a:extLst>
              <a:ext uri="{FF2B5EF4-FFF2-40B4-BE49-F238E27FC236}">
                <a16:creationId xmlns:a16="http://schemas.microsoft.com/office/drawing/2014/main" id="{D9F92F76-C0BE-4DC2-9187-255F94297A16}"/>
              </a:ext>
            </a:extLst>
          </p:cNvPr>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grpSp>
        <p:nvGrpSpPr>
          <p:cNvPr id="3" name="组合 2"/>
          <p:cNvGrpSpPr/>
          <p:nvPr userDrawn="1"/>
        </p:nvGrpSpPr>
        <p:grpSpPr>
          <a:xfrm>
            <a:off x="212382" y="60436"/>
            <a:ext cx="1258610" cy="1132259"/>
            <a:chOff x="212381" y="60437"/>
            <a:chExt cx="2396707" cy="1149238"/>
          </a:xfrm>
        </p:grpSpPr>
        <p:sp>
          <p:nvSpPr>
            <p:cNvPr id="28" name="矩形">
              <a:extLst>
                <a:ext uri="{FF2B5EF4-FFF2-40B4-BE49-F238E27FC236}">
                  <a16:creationId xmlns:a16="http://schemas.microsoft.com/office/drawing/2014/main" id="{45918D76-98CA-40F2-94FE-CA95729058B3}"/>
                </a:ext>
              </a:extLst>
            </p:cNvPr>
            <p:cNvSpPr/>
            <p:nvPr userDrawn="1"/>
          </p:nvSpPr>
          <p:spPr>
            <a:xfrm>
              <a:off x="212381" y="60437"/>
              <a:ext cx="2396707" cy="1149238"/>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 name="AIPKU">
              <a:extLst>
                <a:ext uri="{FF2B5EF4-FFF2-40B4-BE49-F238E27FC236}">
                  <a16:creationId xmlns:a16="http://schemas.microsoft.com/office/drawing/2014/main" id="{8F602360-E262-4471-9B43-83986789336D}"/>
                </a:ext>
              </a:extLst>
            </p:cNvPr>
            <p:cNvSpPr txBox="1"/>
            <p:nvPr/>
          </p:nvSpPr>
          <p:spPr>
            <a:xfrm>
              <a:off x="734547" y="353804"/>
              <a:ext cx="1069765" cy="564257"/>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sz="3000" dirty="0">
                  <a:solidFill>
                    <a:srgbClr val="921100"/>
                  </a:solidFill>
                </a:rPr>
                <a:t>  ITML</a:t>
              </a:r>
              <a:endParaRPr sz="3000" dirty="0">
                <a:solidFill>
                  <a:srgbClr val="921100"/>
                </a:solidFill>
              </a:endParaRPr>
            </a:p>
          </p:txBody>
        </p:sp>
        <p:sp>
          <p:nvSpPr>
            <p:cNvPr id="24" name="矩形: 剪去单角 23">
              <a:extLst>
                <a:ext uri="{FF2B5EF4-FFF2-40B4-BE49-F238E27FC236}">
                  <a16:creationId xmlns:a16="http://schemas.microsoft.com/office/drawing/2014/main" id="{DA2253FE-7A6C-4DB5-8533-DAA9D1553960}"/>
                </a:ext>
              </a:extLst>
            </p:cNvPr>
            <p:cNvSpPr/>
            <p:nvPr userDrawn="1"/>
          </p:nvSpPr>
          <p:spPr>
            <a:xfrm flipH="1">
              <a:off x="327255" y="366186"/>
              <a:ext cx="2094251" cy="539492"/>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63" name="标题文本"/>
          <p:cNvSpPr txBox="1">
            <a:spLocks noGrp="1"/>
          </p:cNvSpPr>
          <p:nvPr userDrawn="1">
            <p:ph type="title"/>
          </p:nvPr>
        </p:nvSpPr>
        <p:spPr>
          <a:xfrm>
            <a:off x="2038158" y="218777"/>
            <a:ext cx="9466390"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a:extLst>
              <a:ext uri="{FF2B5EF4-FFF2-40B4-BE49-F238E27FC236}">
                <a16:creationId xmlns:a16="http://schemas.microsoft.com/office/drawing/2014/main" id="{0B4689E0-1477-430E-B01A-0F2944426F33}"/>
              </a:ext>
            </a:extLst>
          </p:cNvPr>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pPr/>
              <a:t>‹#›</a:t>
            </a:fld>
            <a:endParaRPr lang="en-US" altLang="zh-CN" dirty="0">
              <a:solidFill>
                <a:srgbClr val="FF0000"/>
              </a:solidFill>
            </a:endParaRPr>
          </a:p>
        </p:txBody>
      </p:sp>
      <p:pic>
        <p:nvPicPr>
          <p:cNvPr id="12" name="图片 11">
            <a:extLst>
              <a:ext uri="{FF2B5EF4-FFF2-40B4-BE49-F238E27FC236}">
                <a16:creationId xmlns:a16="http://schemas.microsoft.com/office/drawing/2014/main" id="{8643BF40-31A0-4186-A5AB-CD2B670CC8C6}"/>
              </a:ext>
            </a:extLst>
          </p:cNvPr>
          <p:cNvPicPr>
            <a:picLocks noChangeAspect="1"/>
          </p:cNvPicPr>
          <p:nvPr userDrawn="1"/>
        </p:nvPicPr>
        <p:blipFill>
          <a:blip r:embed="rId2"/>
          <a:stretch>
            <a:fillRect/>
          </a:stretch>
        </p:blipFill>
        <p:spPr>
          <a:xfrm>
            <a:off x="12071714" y="125498"/>
            <a:ext cx="933086" cy="933086"/>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3" r:id="rId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zhuanlan.zhihu.com/p/137826761" TargetMode="External"/><Relationship Id="rId2" Type="http://schemas.openxmlformats.org/officeDocument/2006/relationships/hyperlink" Target="https://blog.csdn.net/u010654299/article/details/103980964" TargetMode="External"/><Relationship Id="rId1" Type="http://schemas.openxmlformats.org/officeDocument/2006/relationships/slideLayout" Target="../slideLayouts/slideLayout2.xml"/><Relationship Id="rId6" Type="http://schemas.openxmlformats.org/officeDocument/2006/relationships/hyperlink" Target="http://cs229.stanford.edu/notes2020spring/cs229-notes10.pdf" TargetMode="External"/><Relationship Id="rId5" Type="http://schemas.openxmlformats.org/officeDocument/2006/relationships/hyperlink" Target="https://blog.csdn.net/kizgel/article/details/78553009" TargetMode="External"/><Relationship Id="rId4" Type="http://schemas.openxmlformats.org/officeDocument/2006/relationships/hyperlink" Target="https://blog.csdn.net/weixin_43329700/article/details/10732502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4419B-E7F3-40AC-A986-10FCEDA45AA7}"/>
              </a:ext>
            </a:extLst>
          </p:cNvPr>
          <p:cNvSpPr>
            <a:spLocks noGrp="1"/>
          </p:cNvSpPr>
          <p:nvPr>
            <p:ph type="title"/>
          </p:nvPr>
        </p:nvSpPr>
        <p:spPr>
          <a:xfrm>
            <a:off x="1150730" y="2616036"/>
            <a:ext cx="11001513" cy="1345870"/>
          </a:xfrm>
        </p:spPr>
        <p:txBody>
          <a:bodyPr/>
          <a:lstStyle/>
          <a:p>
            <a:r>
              <a:rPr lang="zh-CN" altLang="en-US" dirty="0"/>
              <a:t>企业破产预测模型：设计与实现</a:t>
            </a:r>
          </a:p>
        </p:txBody>
      </p:sp>
      <p:sp>
        <p:nvSpPr>
          <p:cNvPr id="3" name="文本占位符 2">
            <a:extLst>
              <a:ext uri="{FF2B5EF4-FFF2-40B4-BE49-F238E27FC236}">
                <a16:creationId xmlns:a16="http://schemas.microsoft.com/office/drawing/2014/main" id="{D08D9E7C-5DDB-4415-9803-C44343C383B7}"/>
              </a:ext>
            </a:extLst>
          </p:cNvPr>
          <p:cNvSpPr>
            <a:spLocks noGrp="1"/>
          </p:cNvSpPr>
          <p:nvPr>
            <p:ph type="body" sz="quarter" idx="1"/>
          </p:nvPr>
        </p:nvSpPr>
        <p:spPr/>
        <p:txBody>
          <a:bodyPr/>
          <a:lstStyle/>
          <a:p>
            <a:r>
              <a:rPr lang="zh-CN" altLang="en-US" dirty="0"/>
              <a:t>张柏舟 周裕涵 宋铭宇 柯佳奇 鲁琦琨</a:t>
            </a:r>
            <a:endParaRPr lang="en-US" altLang="zh-CN" dirty="0"/>
          </a:p>
        </p:txBody>
      </p:sp>
    </p:spTree>
    <p:extLst>
      <p:ext uri="{BB962C8B-B14F-4D97-AF65-F5344CB8AC3E}">
        <p14:creationId xmlns:p14="http://schemas.microsoft.com/office/powerpoint/2010/main" val="38723973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D25DFA0-7A00-4079-9653-83B375DFE28E}"/>
              </a:ext>
            </a:extLst>
          </p:cNvPr>
          <p:cNvPicPr>
            <a:picLocks noChangeAspect="1"/>
          </p:cNvPicPr>
          <p:nvPr/>
        </p:nvPicPr>
        <p:blipFill>
          <a:blip r:embed="rId2"/>
          <a:stretch>
            <a:fillRect/>
          </a:stretch>
        </p:blipFill>
        <p:spPr>
          <a:xfrm>
            <a:off x="0" y="0"/>
            <a:ext cx="13004800" cy="4876800"/>
          </a:xfrm>
          <a:prstGeom prst="rect">
            <a:avLst/>
          </a:prstGeom>
        </p:spPr>
      </p:pic>
      <p:pic>
        <p:nvPicPr>
          <p:cNvPr id="8" name="图片 7">
            <a:extLst>
              <a:ext uri="{FF2B5EF4-FFF2-40B4-BE49-F238E27FC236}">
                <a16:creationId xmlns:a16="http://schemas.microsoft.com/office/drawing/2014/main" id="{B204DA04-29A6-4069-9E55-BF9DB2439D78}"/>
              </a:ext>
            </a:extLst>
          </p:cNvPr>
          <p:cNvPicPr>
            <a:picLocks noChangeAspect="1"/>
          </p:cNvPicPr>
          <p:nvPr/>
        </p:nvPicPr>
        <p:blipFill>
          <a:blip r:embed="rId3"/>
          <a:stretch>
            <a:fillRect/>
          </a:stretch>
        </p:blipFill>
        <p:spPr>
          <a:xfrm>
            <a:off x="0" y="4876800"/>
            <a:ext cx="13004800" cy="4876800"/>
          </a:xfrm>
          <a:prstGeom prst="rect">
            <a:avLst/>
          </a:prstGeom>
        </p:spPr>
      </p:pic>
    </p:spTree>
    <p:extLst>
      <p:ext uri="{BB962C8B-B14F-4D97-AF65-F5344CB8AC3E}">
        <p14:creationId xmlns:p14="http://schemas.microsoft.com/office/powerpoint/2010/main" val="13637718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为何导致四个指标普遍下降</a:t>
            </a:r>
            <a:r>
              <a:rPr lang="en-US" altLang="zh-CN" dirty="0">
                <a:solidFill>
                  <a:schemeClr val="tx1"/>
                </a:solidFill>
                <a:latin typeface="微软雅黑" panose="020B0503020204020204" pitchFamily="34" charset="-122"/>
                <a:ea typeface="微软雅黑" panose="020B0503020204020204" pitchFamily="34" charset="-122"/>
              </a:rPr>
              <a:t>:</a:t>
            </a:r>
          </a:p>
          <a:p>
            <a:pPr marL="0" indent="0" hangingPunct="1">
              <a:buSzPct val="100000"/>
              <a:buNone/>
              <a:defRPr/>
            </a:pP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PCA </a:t>
            </a:r>
            <a:r>
              <a:rPr lang="zh-CN" altLang="en-US" dirty="0">
                <a:solidFill>
                  <a:schemeClr val="tx1"/>
                </a:solidFill>
                <a:latin typeface="微软雅黑" panose="020B0503020204020204" pitchFamily="34" charset="-122"/>
                <a:ea typeface="微软雅黑" panose="020B0503020204020204" pitchFamily="34" charset="-122"/>
              </a:rPr>
              <a:t>原理主要是之间的相关性，并且假设这种相关性是线性的，对于非线性的依赖关系则不能得到很好的结果。使用</a:t>
            </a: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容易导致非线性依赖关系的丢失，从而降低模型性能。</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 </a:t>
            </a:r>
            <a:r>
              <a:rPr lang="zh-CN" altLang="en-US" dirty="0">
                <a:solidFill>
                  <a:schemeClr val="tx1"/>
                </a:solidFill>
                <a:latin typeface="微软雅黑" panose="020B0503020204020204" pitchFamily="34" charset="-122"/>
                <a:ea typeface="微软雅黑" panose="020B0503020204020204" pitchFamily="34" charset="-122"/>
              </a:rPr>
              <a:t>方法不采用</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69397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Economical Aalysis</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 </a:t>
            </a:r>
          </a:p>
        </p:txBody>
      </p:sp>
      <p:sp>
        <p:nvSpPr>
          <p:cNvPr id="7" name="文本框 6">
            <a:extLst>
              <a:ext uri="{FF2B5EF4-FFF2-40B4-BE49-F238E27FC236}">
                <a16:creationId xmlns:a16="http://schemas.microsoft.com/office/drawing/2014/main" id="{2237ABAE-2C5C-4686-86F2-FB40ABEEE49C}"/>
              </a:ext>
            </a:extLst>
          </p:cNvPr>
          <p:cNvSpPr txBox="1"/>
          <p:nvPr/>
        </p:nvSpPr>
        <p:spPr>
          <a:xfrm>
            <a:off x="0" y="1296254"/>
            <a:ext cx="12939486"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ROA(A) before interest and % after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净利润与总资产的比值，描述公司赚钱的能力，即公司的每一块钱能赚多少钱</a:t>
            </a:r>
          </a:p>
          <a:p>
            <a:pPr marL="0" marR="0" indent="0" algn="ctr" defTabSz="584200" rtl="0" fontAlgn="auto" latinLnBrk="0" hangingPunct="0">
              <a:lnSpc>
                <a:spcPct val="100000"/>
              </a:lnSpc>
              <a:spcBef>
                <a:spcPts val="0"/>
              </a:spcBef>
              <a:spcAft>
                <a:spcPts val="0"/>
              </a:spcAft>
              <a:buClrTx/>
              <a:buSzTx/>
              <a:buFontTx/>
              <a:buNone/>
              <a:tabLst/>
            </a:pPr>
            <a:r>
              <a:rPr lang="en-US" altLang="zh-CN" dirty="0">
                <a:solidFill>
                  <a:srgbClr val="FF0000"/>
                </a:solidFill>
              </a:rPr>
              <a:t>3.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Operating Gross Margin     5. Operating Profit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描述公司经营性业务的盈利能力</a:t>
            </a:r>
            <a:r>
              <a:rPr lang="zh-CN" altLang="en-US" dirty="0"/>
              <a:t>，</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3</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为毛利率、</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5</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为净利率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12. Cash Flow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现金流，长期运营下去的重要指标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13. Interest-bearing debt interest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负息债务的利息</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利息越高，公司越有可能破产</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16</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Net Value Per Share (A)</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总资产</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总负债</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股数，大概描述了公司的负债情况</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18. Persistent EPS in the Last Four Seasons</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过去一年里的每股净收益</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衡量公司盈利能力</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Cash Reinvestment</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现金再投资比率，企业能用于再投资的现金是多还是少？</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32. Current Ratio      33. Quick Ratio</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流动比率</a:t>
            </a:r>
            <a:r>
              <a:rPr lang="zh-CN" altLang="en-US" dirty="0"/>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流动资产 </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流动负债），公司会不会陷入短期的流动性问题</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35. Total Debt      36. Debt ratio %     94. Equity to Liability  </a:t>
            </a:r>
            <a:endParaRPr lang="en-US" altLang="zh-CN" dirty="0">
              <a:solidFill>
                <a:srgbClr val="FF0000"/>
              </a:solidFill>
            </a:endParaRPr>
          </a:p>
          <a:p>
            <a:pPr marL="0" marR="0" indent="0" algn="ctr" defTabSz="584200" rtl="0" fontAlgn="auto" latinLnBrk="0" hangingPunct="0">
              <a:lnSpc>
                <a:spcPct val="100000"/>
              </a:lnSpc>
              <a:spcBef>
                <a:spcPts val="0"/>
              </a:spcBef>
              <a:spcAft>
                <a:spcPts val="0"/>
              </a:spcAft>
              <a:buClrTx/>
              <a:buSzTx/>
              <a:buFontTx/>
              <a:buNone/>
              <a:tabLst/>
            </a:pPr>
            <a:r>
              <a:rPr lang="zh-CN" altLang="en-US" dirty="0"/>
              <a:t>衡量借债的比率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41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Operating profit      42. Net profit before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股东提供的每单位资金产生多少利润和税前净利润</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92</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err="1">
                <a:ln>
                  <a:noFill/>
                </a:ln>
                <a:solidFill>
                  <a:srgbClr val="FF0000"/>
                </a:solidFill>
                <a:effectLst/>
                <a:uFillTx/>
                <a:latin typeface="Helvetica Neue"/>
                <a:ea typeface="Helvetica Neue"/>
                <a:cs typeface="Helvetica Neue"/>
                <a:sym typeface="Helvetica Neue"/>
              </a:rPr>
              <a:t>ebit</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 earning before interest and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赚的钱有多少用来付利息和税务，如果值太高意味着公司可能会破产</a:t>
            </a:r>
          </a:p>
        </p:txBody>
      </p:sp>
    </p:spTree>
    <p:extLst>
      <p:ext uri="{BB962C8B-B14F-4D97-AF65-F5344CB8AC3E}">
        <p14:creationId xmlns:p14="http://schemas.microsoft.com/office/powerpoint/2010/main" val="13573019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34A8B-0631-47FE-8337-E537417F7B9E}"/>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3107D30-91C2-4C5C-9BD7-3D798451FCF9}"/>
              </a:ext>
            </a:extLst>
          </p:cNvPr>
          <p:cNvPicPr>
            <a:picLocks noChangeAspect="1"/>
          </p:cNvPicPr>
          <p:nvPr/>
        </p:nvPicPr>
        <p:blipFill>
          <a:blip r:embed="rId2"/>
          <a:stretch>
            <a:fillRect/>
          </a:stretch>
        </p:blipFill>
        <p:spPr>
          <a:xfrm>
            <a:off x="0" y="-87086"/>
            <a:ext cx="13004799" cy="4876800"/>
          </a:xfrm>
          <a:prstGeom prst="rect">
            <a:avLst/>
          </a:prstGeom>
        </p:spPr>
      </p:pic>
      <p:pic>
        <p:nvPicPr>
          <p:cNvPr id="6" name="图片 5">
            <a:extLst>
              <a:ext uri="{FF2B5EF4-FFF2-40B4-BE49-F238E27FC236}">
                <a16:creationId xmlns:a16="http://schemas.microsoft.com/office/drawing/2014/main" id="{9F619CB2-408F-4713-A55A-93019EF6DAE9}"/>
              </a:ext>
            </a:extLst>
          </p:cNvPr>
          <p:cNvPicPr>
            <a:picLocks noChangeAspect="1"/>
          </p:cNvPicPr>
          <p:nvPr/>
        </p:nvPicPr>
        <p:blipFill>
          <a:blip r:embed="rId3"/>
          <a:stretch>
            <a:fillRect/>
          </a:stretch>
        </p:blipFill>
        <p:spPr>
          <a:xfrm>
            <a:off x="1" y="4876800"/>
            <a:ext cx="13004798" cy="4876800"/>
          </a:xfrm>
          <a:prstGeom prst="rect">
            <a:avLst/>
          </a:prstGeom>
        </p:spPr>
      </p:pic>
    </p:spTree>
    <p:extLst>
      <p:ext uri="{BB962C8B-B14F-4D97-AF65-F5344CB8AC3E}">
        <p14:creationId xmlns:p14="http://schemas.microsoft.com/office/powerpoint/2010/main" val="32283568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数据降维：综合</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从性能角度来看，选取性能最优的</a:t>
            </a: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方法。</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从可解释性的角度来看，经济学法也是可以被接受</a:t>
            </a:r>
            <a:r>
              <a:rPr lang="zh-CN" altLang="en-US">
                <a:solidFill>
                  <a:schemeClr val="tx1"/>
                </a:solidFill>
                <a:latin typeface="微软雅黑" panose="020B0503020204020204" pitchFamily="34" charset="-122"/>
                <a:ea typeface="微软雅黑" panose="020B0503020204020204" pitchFamily="34" charset="-122"/>
              </a:rPr>
              <a:t>的。</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结合以上两种方法的结果，最终选定了被提取的特征</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当前的数据集的规模不够大（</a:t>
            </a:r>
            <a:r>
              <a:rPr lang="en-US" altLang="zh-CN" dirty="0">
                <a:solidFill>
                  <a:schemeClr val="tx1"/>
                </a:solidFill>
                <a:latin typeface="微软雅黑" panose="020B0503020204020204" pitchFamily="34" charset="-122"/>
                <a:ea typeface="微软雅黑" panose="020B0503020204020204" pitchFamily="34" charset="-122"/>
              </a:rPr>
              <a:t>6000</a:t>
            </a:r>
            <a:r>
              <a:rPr lang="zh-CN" altLang="en-US" dirty="0">
                <a:solidFill>
                  <a:schemeClr val="tx1"/>
                </a:solidFill>
                <a:latin typeface="微软雅黑" panose="020B0503020204020204" pitchFamily="34" charset="-122"/>
                <a:ea typeface="微软雅黑" panose="020B0503020204020204" pitchFamily="34" charset="-122"/>
              </a:rPr>
              <a:t>多条数据），要想得到更好的模型和更高的</a:t>
            </a:r>
            <a:r>
              <a:rPr lang="en-US" altLang="zh-CN" dirty="0">
                <a:solidFill>
                  <a:schemeClr val="tx1"/>
                </a:solidFill>
                <a:latin typeface="微软雅黑" panose="020B0503020204020204" pitchFamily="34" charset="-122"/>
                <a:ea typeface="微软雅黑" panose="020B0503020204020204" pitchFamily="34" charset="-122"/>
              </a:rPr>
              <a:t>f</a:t>
            </a:r>
            <a:r>
              <a:rPr lang="zh-CN" altLang="en-US" dirty="0">
                <a:solidFill>
                  <a:schemeClr val="tx1"/>
                </a:solidFill>
                <a:latin typeface="微软雅黑" panose="020B0503020204020204" pitchFamily="34" charset="-122"/>
                <a:ea typeface="微软雅黑" panose="020B0503020204020204" pitchFamily="34" charset="-122"/>
              </a:rPr>
              <a:t>值，必须收集更多的数据。</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3571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平衡学习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能够得到的破产公司数据很少，因此从真实世界得到的数据集中两类标签比例不均衡。使用平衡学习（</a:t>
            </a:r>
            <a:r>
              <a:rPr lang="en-US" altLang="zh-CN">
                <a:solidFill>
                  <a:schemeClr val="tx1"/>
                </a:solidFill>
                <a:latin typeface="微软雅黑" panose="020B0503020204020204" pitchFamily="34" charset="-122"/>
                <a:ea typeface="微软雅黑" panose="020B0503020204020204" pitchFamily="34" charset="-122"/>
              </a:rPr>
              <a:t>Imbalanced Learning</a:t>
            </a:r>
            <a:r>
              <a:rPr lang="zh-CN" altLang="en-US">
                <a:solidFill>
                  <a:schemeClr val="tx1"/>
                </a:solidFill>
                <a:latin typeface="微软雅黑" panose="020B0503020204020204" pitchFamily="34" charset="-122"/>
                <a:ea typeface="微软雅黑" panose="020B0503020204020204" pitchFamily="34" charset="-122"/>
              </a:rPr>
              <a:t>）处理</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基本思想：</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利用已知数据构造合理的破产样本</a:t>
            </a:r>
            <a:r>
              <a:rPr lang="en-US" altLang="zh-CN">
                <a:solidFill>
                  <a:schemeClr val="tx1"/>
                </a:solidFill>
                <a:latin typeface="微软雅黑" panose="020B0503020204020204" pitchFamily="34" charset="-122"/>
                <a:ea typeface="微软雅黑" panose="020B0503020204020204" pitchFamily="34" charset="-122"/>
              </a:rPr>
              <a:t>(over-sampling)</a:t>
            </a: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减少非破产样本个数</a:t>
            </a:r>
            <a:r>
              <a:rPr lang="en-US" altLang="zh-CN">
                <a:solidFill>
                  <a:schemeClr val="tx1"/>
                </a:solidFill>
                <a:latin typeface="微软雅黑" panose="020B0503020204020204" pitchFamily="34" charset="-122"/>
                <a:ea typeface="微软雅黑" panose="020B0503020204020204" pitchFamily="34" charset="-122"/>
              </a:rPr>
              <a:t>(under-sampling)</a:t>
            </a: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前面两种结合</a:t>
            </a: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67355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97314" y="218777"/>
            <a:ext cx="9407234" cy="746528"/>
          </a:xfrm>
        </p:spPr>
        <p:txBody>
          <a:bodyPr/>
          <a:lstStyle/>
          <a:p>
            <a:r>
              <a:rPr lang="zh-CN" altLang="en-US">
                <a:latin typeface="微软雅黑" panose="020B0503020204020204" pitchFamily="34" charset="-122"/>
                <a:ea typeface="微软雅黑" panose="020B0503020204020204" pitchFamily="34" charset="-122"/>
              </a:rPr>
              <a:t>尝试一：随机过程采样（</a:t>
            </a:r>
            <a:r>
              <a:rPr lang="en-US" altLang="zh-CN">
                <a:latin typeface="微软雅黑" panose="020B0503020204020204" pitchFamily="34" charset="-122"/>
                <a:ea typeface="微软雅黑" panose="020B0503020204020204" pitchFamily="34" charset="-122"/>
              </a:rPr>
              <a:t>Random</a:t>
            </a:r>
            <a:r>
              <a:rPr lang="zh-CN" altLang="en-US">
                <a:latin typeface="微软雅黑" panose="020B0503020204020204" pitchFamily="34" charset="-122"/>
                <a:ea typeface="微软雅黑" panose="020B0503020204020204" pitchFamily="34" charset="-122"/>
              </a:rPr>
              <a:t>）</a:t>
            </a:r>
            <a:br>
              <a:rPr lang="en-US" altLang="zh-CN">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7"/>
            <a:ext cx="11039334" cy="8076254"/>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从少数类的样本中进行随机采样来增加新的样本，使得所有类样本数相同</a:t>
            </a:r>
            <a:r>
              <a:rPr lang="zh-CN" altLang="en-US">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效果较差。可能原因：这个随机采样等价于给破产的样本赋予了很高的权重进行分类，导致这些破产的样本对模型影响太大，进而产生误差的积累。</a:t>
            </a: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9BC4A42-58A7-41A3-88F3-29380EF7A1C4}"/>
              </a:ext>
            </a:extLst>
          </p:cNvPr>
          <p:cNvPicPr>
            <a:picLocks noChangeAspect="1"/>
          </p:cNvPicPr>
          <p:nvPr/>
        </p:nvPicPr>
        <p:blipFill>
          <a:blip r:embed="rId2"/>
          <a:stretch>
            <a:fillRect/>
          </a:stretch>
        </p:blipFill>
        <p:spPr>
          <a:xfrm>
            <a:off x="643707" y="2322286"/>
            <a:ext cx="11717385" cy="5711371"/>
          </a:xfrm>
          <a:prstGeom prst="rect">
            <a:avLst/>
          </a:prstGeom>
        </p:spPr>
      </p:pic>
    </p:spTree>
    <p:extLst>
      <p:ext uri="{BB962C8B-B14F-4D97-AF65-F5344CB8AC3E}">
        <p14:creationId xmlns:p14="http://schemas.microsoft.com/office/powerpoint/2010/main" val="133079228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尝试二：</a:t>
            </a:r>
            <a:r>
              <a:rPr lang="en-US" altLang="zh-CN">
                <a:latin typeface="微软雅黑" panose="020B0503020204020204" pitchFamily="34" charset="-122"/>
                <a:ea typeface="微软雅黑" panose="020B0503020204020204" pitchFamily="34" charset="-122"/>
              </a:rPr>
              <a:t>SMOT</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6"/>
            <a:ext cx="11039334"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Synthetic</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Minority</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Oversampling</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Technique: </a:t>
            </a:r>
            <a:r>
              <a:rPr lang="zh-CN" altLang="zh-CN">
                <a:solidFill>
                  <a:schemeClr val="tx1"/>
                </a:solidFill>
                <a:latin typeface="微软雅黑" panose="020B0503020204020204" pitchFamily="34" charset="-122"/>
                <a:ea typeface="微软雅黑" panose="020B0503020204020204" pitchFamily="34" charset="-122"/>
              </a:rPr>
              <a:t>通过插值产生新的样本。对于少数类样本</a:t>
            </a:r>
            <a:r>
              <a:rPr lang="en-US" altLang="zh-CN">
                <a:solidFill>
                  <a:schemeClr val="tx1"/>
                </a:solidFill>
                <a:latin typeface="微软雅黑" panose="020B0503020204020204" pitchFamily="34" charset="-122"/>
                <a:ea typeface="微软雅黑" panose="020B0503020204020204" pitchFamily="34" charset="-122"/>
              </a:rPr>
              <a:t>a, </a:t>
            </a:r>
            <a:r>
              <a:rPr lang="zh-CN" altLang="zh-CN">
                <a:solidFill>
                  <a:schemeClr val="tx1"/>
                </a:solidFill>
                <a:latin typeface="微软雅黑" panose="020B0503020204020204" pitchFamily="34" charset="-122"/>
                <a:ea typeface="微软雅黑" panose="020B0503020204020204" pitchFamily="34" charset="-122"/>
              </a:rPr>
              <a:t>随机选择一个近邻的少数类样本</a:t>
            </a:r>
            <a:r>
              <a:rPr lang="en-US" altLang="zh-CN">
                <a:solidFill>
                  <a:schemeClr val="tx1"/>
                </a:solidFill>
                <a:latin typeface="微软雅黑" panose="020B0503020204020204" pitchFamily="34" charset="-122"/>
                <a:ea typeface="微软雅黑" panose="020B0503020204020204" pitchFamily="34" charset="-122"/>
              </a:rPr>
              <a:t>b, </a:t>
            </a:r>
            <a:r>
              <a:rPr lang="zh-CN" altLang="zh-CN">
                <a:solidFill>
                  <a:schemeClr val="tx1"/>
                </a:solidFill>
                <a:latin typeface="微软雅黑" panose="020B0503020204020204" pitchFamily="34" charset="-122"/>
                <a:ea typeface="微软雅黑" panose="020B0503020204020204" pitchFamily="34" charset="-122"/>
              </a:rPr>
              <a:t>然后对每一对</a:t>
            </a:r>
            <a:r>
              <a:rPr lang="en-US" altLang="zh-CN">
                <a:solidFill>
                  <a:schemeClr val="tx1"/>
                </a:solidFill>
                <a:latin typeface="微软雅黑" panose="020B0503020204020204" pitchFamily="34" charset="-122"/>
                <a:ea typeface="微软雅黑" panose="020B0503020204020204" pitchFamily="34" charset="-122"/>
              </a:rPr>
              <a:t>a</a:t>
            </a:r>
            <a:r>
              <a:rPr lang="zh-CN" altLang="zh-CN">
                <a:solidFill>
                  <a:schemeClr val="tx1"/>
                </a:solidFill>
                <a:latin typeface="微软雅黑" panose="020B0503020204020204" pitchFamily="34" charset="-122"/>
                <a:ea typeface="微软雅黑" panose="020B0503020204020204" pitchFamily="34" charset="-122"/>
              </a:rPr>
              <a:t>与</a:t>
            </a:r>
            <a:r>
              <a:rPr lang="en-US" altLang="zh-CN">
                <a:solidFill>
                  <a:schemeClr val="tx1"/>
                </a:solidFill>
                <a:latin typeface="微软雅黑" panose="020B0503020204020204" pitchFamily="34" charset="-122"/>
                <a:ea typeface="微软雅黑" panose="020B0503020204020204" pitchFamily="34" charset="-122"/>
              </a:rPr>
              <a:t>b</a:t>
            </a:r>
            <a:r>
              <a:rPr lang="zh-CN" altLang="zh-CN">
                <a:solidFill>
                  <a:schemeClr val="tx1"/>
                </a:solidFill>
                <a:latin typeface="微软雅黑" panose="020B0503020204020204" pitchFamily="34" charset="-122"/>
                <a:ea typeface="微软雅黑" panose="020B0503020204020204" pitchFamily="34" charset="-122"/>
              </a:rPr>
              <a:t>，从其连线上随机选取一个点</a:t>
            </a:r>
            <a:r>
              <a:rPr lang="en-US" altLang="zh-CN">
                <a:solidFill>
                  <a:schemeClr val="tx1"/>
                </a:solidFill>
                <a:latin typeface="微软雅黑" panose="020B0503020204020204" pitchFamily="34" charset="-122"/>
                <a:ea typeface="微软雅黑" panose="020B0503020204020204" pitchFamily="34" charset="-122"/>
              </a:rPr>
              <a:t>c</a:t>
            </a:r>
            <a:r>
              <a:rPr lang="zh-CN" altLang="zh-CN">
                <a:solidFill>
                  <a:schemeClr val="tx1"/>
                </a:solidFill>
                <a:latin typeface="微软雅黑" panose="020B0503020204020204" pitchFamily="34" charset="-122"/>
                <a:ea typeface="微软雅黑" panose="020B0503020204020204" pitchFamily="34" charset="-122"/>
              </a:rPr>
              <a:t>作为新的少数类样本，对每个样本</a:t>
            </a:r>
            <a:r>
              <a:rPr lang="en-US" altLang="zh-CN">
                <a:solidFill>
                  <a:schemeClr val="tx1"/>
                </a:solidFill>
                <a:latin typeface="微软雅黑" panose="020B0503020204020204" pitchFamily="34" charset="-122"/>
                <a:ea typeface="微软雅黑" panose="020B0503020204020204" pitchFamily="34" charset="-122"/>
              </a:rPr>
              <a:t>a</a:t>
            </a:r>
            <a:r>
              <a:rPr lang="zh-CN" altLang="zh-CN">
                <a:solidFill>
                  <a:schemeClr val="tx1"/>
                </a:solidFill>
                <a:latin typeface="微软雅黑" panose="020B0503020204020204" pitchFamily="34" charset="-122"/>
                <a:ea typeface="微软雅黑" panose="020B0503020204020204" pitchFamily="34" charset="-122"/>
              </a:rPr>
              <a:t>重复</a:t>
            </a:r>
            <a:r>
              <a:rPr lang="en-US" altLang="zh-CN">
                <a:solidFill>
                  <a:schemeClr val="tx1"/>
                </a:solidFill>
                <a:latin typeface="微软雅黑" panose="020B0503020204020204" pitchFamily="34" charset="-122"/>
                <a:ea typeface="微软雅黑" panose="020B0503020204020204" pitchFamily="34" charset="-122"/>
              </a:rPr>
              <a:t>N</a:t>
            </a:r>
            <a:r>
              <a:rPr lang="zh-CN" altLang="zh-CN">
                <a:solidFill>
                  <a:schemeClr val="tx1"/>
                </a:solidFill>
                <a:latin typeface="微软雅黑" panose="020B0503020204020204" pitchFamily="34" charset="-122"/>
                <a:ea typeface="微软雅黑" panose="020B0503020204020204" pitchFamily="34" charset="-122"/>
              </a:rPr>
              <a:t>次。</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SMOTE</a:t>
            </a:r>
            <a:r>
              <a:rPr lang="zh-CN" altLang="zh-CN">
                <a:solidFill>
                  <a:schemeClr val="tx1"/>
                </a:solidFill>
                <a:latin typeface="微软雅黑" panose="020B0503020204020204" pitchFamily="34" charset="-122"/>
                <a:ea typeface="微软雅黑" panose="020B0503020204020204" pitchFamily="34" charset="-122"/>
              </a:rPr>
              <a:t>对少数样本一视同仁，未考虑近邻样本的类别信息，往往出现样本混叠现象，导致分类效果不佳。</a:t>
            </a:r>
          </a:p>
        </p:txBody>
      </p:sp>
      <p:pic>
        <p:nvPicPr>
          <p:cNvPr id="9" name="图片 8">
            <a:extLst>
              <a:ext uri="{FF2B5EF4-FFF2-40B4-BE49-F238E27FC236}">
                <a16:creationId xmlns:a16="http://schemas.microsoft.com/office/drawing/2014/main" id="{42D48AE9-9BCA-4926-9C99-6A0F7A7C862D}"/>
              </a:ext>
            </a:extLst>
          </p:cNvPr>
          <p:cNvPicPr>
            <a:picLocks noChangeAspect="1"/>
          </p:cNvPicPr>
          <p:nvPr/>
        </p:nvPicPr>
        <p:blipFill>
          <a:blip r:embed="rId2"/>
          <a:stretch>
            <a:fillRect/>
          </a:stretch>
        </p:blipFill>
        <p:spPr>
          <a:xfrm>
            <a:off x="767549" y="3280229"/>
            <a:ext cx="11469701" cy="5617028"/>
          </a:xfrm>
          <a:prstGeom prst="rect">
            <a:avLst/>
          </a:prstGeom>
        </p:spPr>
      </p:pic>
    </p:spTree>
    <p:extLst>
      <p:ext uri="{BB962C8B-B14F-4D97-AF65-F5344CB8AC3E}">
        <p14:creationId xmlns:p14="http://schemas.microsoft.com/office/powerpoint/2010/main" val="23214785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尝试三：</a:t>
            </a:r>
            <a:r>
              <a:rPr lang="en-US" altLang="zh-CN">
                <a:latin typeface="微软雅黑" panose="020B0503020204020204" pitchFamily="34" charset="-122"/>
                <a:ea typeface="微软雅黑" panose="020B0503020204020204" pitchFamily="34" charset="-122"/>
              </a:rPr>
              <a:t>ADASYN</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6"/>
            <a:ext cx="11039334"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通过插值产生新的样本</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与</a:t>
            </a:r>
            <a:r>
              <a:rPr lang="en-US" altLang="zh-CN">
                <a:solidFill>
                  <a:schemeClr val="tx1"/>
                </a:solidFill>
                <a:latin typeface="微软雅黑" panose="020B0503020204020204" pitchFamily="34" charset="-122"/>
                <a:ea typeface="微软雅黑" panose="020B0503020204020204" pitchFamily="34" charset="-122"/>
              </a:rPr>
              <a:t>SMOTE</a:t>
            </a:r>
            <a:r>
              <a:rPr lang="zh-CN" altLang="zh-CN">
                <a:solidFill>
                  <a:schemeClr val="tx1"/>
                </a:solidFill>
                <a:latin typeface="微软雅黑" panose="020B0503020204020204" pitchFamily="34" charset="-122"/>
                <a:ea typeface="微软雅黑" panose="020B0503020204020204" pitchFamily="34" charset="-122"/>
              </a:rPr>
              <a:t>中插值方法类似，但不同少数类样本根据其周围的多数类样本数目而进行不同数目的插值过程。</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近邻中多数类样本数目越多，插值的次数越多。</a:t>
            </a: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3697B4B-2451-43A0-90C8-034BB9935896}"/>
              </a:ext>
            </a:extLst>
          </p:cNvPr>
          <p:cNvPicPr>
            <a:picLocks noChangeAspect="1"/>
          </p:cNvPicPr>
          <p:nvPr/>
        </p:nvPicPr>
        <p:blipFill>
          <a:blip r:embed="rId2"/>
          <a:stretch>
            <a:fillRect/>
          </a:stretch>
        </p:blipFill>
        <p:spPr>
          <a:xfrm>
            <a:off x="700865" y="2830286"/>
            <a:ext cx="11603069" cy="6542941"/>
          </a:xfrm>
          <a:prstGeom prst="rect">
            <a:avLst/>
          </a:prstGeom>
        </p:spPr>
      </p:pic>
    </p:spTree>
    <p:extLst>
      <p:ext uri="{BB962C8B-B14F-4D97-AF65-F5344CB8AC3E}">
        <p14:creationId xmlns:p14="http://schemas.microsoft.com/office/powerpoint/2010/main" val="28695879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尝试四：</a:t>
            </a:r>
            <a:r>
              <a:rPr lang="en-US" altLang="zh-CN">
                <a:latin typeface="微软雅黑" panose="020B0503020204020204" pitchFamily="34" charset="-122"/>
                <a:ea typeface="微软雅黑" panose="020B0503020204020204" pitchFamily="34" charset="-122"/>
              </a:rPr>
              <a:t>ClusterCentroids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en-US">
                <a:solidFill>
                  <a:schemeClr val="tx1"/>
                </a:solidFill>
                <a:latin typeface="微软雅黑" panose="020B0503020204020204" pitchFamily="34" charset="-122"/>
                <a:ea typeface="微软雅黑" panose="020B0503020204020204" pitchFamily="34" charset="-122"/>
              </a:rPr>
              <a:t>从原始数据生成若干数据，</a:t>
            </a:r>
            <a:r>
              <a:rPr lang="zh-CN" altLang="zh-CN">
                <a:solidFill>
                  <a:schemeClr val="tx1"/>
                </a:solidFill>
                <a:latin typeface="微软雅黑" panose="020B0503020204020204" pitchFamily="34" charset="-122"/>
                <a:ea typeface="微软雅黑" panose="020B0503020204020204" pitchFamily="34" charset="-122"/>
              </a:rPr>
              <a:t>每一个类别</a:t>
            </a:r>
            <a:r>
              <a:rPr lang="zh-CN" altLang="en-US">
                <a:solidFill>
                  <a:schemeClr val="tx1"/>
                </a:solidFill>
                <a:latin typeface="微软雅黑" panose="020B0503020204020204" pitchFamily="34" charset="-122"/>
                <a:ea typeface="微软雅黑" panose="020B0503020204020204" pitchFamily="34" charset="-122"/>
              </a:rPr>
              <a:t>（破产、不破产）</a:t>
            </a:r>
            <a:r>
              <a:rPr lang="zh-CN" altLang="zh-CN">
                <a:solidFill>
                  <a:schemeClr val="tx1"/>
                </a:solidFill>
                <a:latin typeface="微软雅黑" panose="020B0503020204020204" pitchFamily="34" charset="-122"/>
                <a:ea typeface="微软雅黑" panose="020B0503020204020204" pitchFamily="34" charset="-122"/>
              </a:rPr>
              <a:t>的样本都会用</a:t>
            </a:r>
            <a:r>
              <a:rPr lang="en-US" altLang="zh-CN">
                <a:solidFill>
                  <a:schemeClr val="tx1"/>
                </a:solidFill>
                <a:latin typeface="微软雅黑" panose="020B0503020204020204" pitchFamily="34" charset="-122"/>
                <a:ea typeface="微软雅黑" panose="020B0503020204020204" pitchFamily="34" charset="-122"/>
              </a:rPr>
              <a:t>K-means</a:t>
            </a:r>
            <a:r>
              <a:rPr lang="zh-CN" altLang="zh-CN">
                <a:solidFill>
                  <a:schemeClr val="tx1"/>
                </a:solidFill>
                <a:latin typeface="微软雅黑" panose="020B0503020204020204" pitchFamily="34" charset="-122"/>
                <a:ea typeface="微软雅黑" panose="020B0503020204020204" pitchFamily="34" charset="-122"/>
              </a:rPr>
              <a:t>算法的中心点来进行合成</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而不是随机从原始样本进行抽取</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该方法要求原始数据集最好能聚类成簇，然而很明显这个数据并不适合聚类</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DD25EA0-BCA2-4367-9AE2-B5E93FF80423}"/>
              </a:ext>
            </a:extLst>
          </p:cNvPr>
          <p:cNvPicPr>
            <a:picLocks noChangeAspect="1"/>
          </p:cNvPicPr>
          <p:nvPr/>
        </p:nvPicPr>
        <p:blipFill>
          <a:blip r:embed="rId2"/>
          <a:stretch>
            <a:fillRect/>
          </a:stretch>
        </p:blipFill>
        <p:spPr>
          <a:xfrm>
            <a:off x="691339" y="2873829"/>
            <a:ext cx="11622122" cy="5573485"/>
          </a:xfrm>
          <a:prstGeom prst="rect">
            <a:avLst/>
          </a:prstGeom>
        </p:spPr>
      </p:pic>
    </p:spTree>
    <p:extLst>
      <p:ext uri="{BB962C8B-B14F-4D97-AF65-F5344CB8AC3E}">
        <p14:creationId xmlns:p14="http://schemas.microsoft.com/office/powerpoint/2010/main" val="38301377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内容提要</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数据降维</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平衡学习</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贝叶斯网学习</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结果对比分析</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95664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尝试五：</a:t>
            </a:r>
            <a:r>
              <a:rPr lang="en-US" altLang="zh-CN">
                <a:latin typeface="微软雅黑" panose="020B0503020204020204" pitchFamily="34" charset="-122"/>
                <a:ea typeface="微软雅黑" panose="020B0503020204020204" pitchFamily="34" charset="-122"/>
              </a:rPr>
              <a:t>Tomek Links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样本</a:t>
            </a:r>
            <a:r>
              <a:rPr lang="en-US" altLang="zh-CN">
                <a:solidFill>
                  <a:schemeClr val="tx1"/>
                </a:solidFill>
                <a:latin typeface="微软雅黑" panose="020B0503020204020204" pitchFamily="34" charset="-122"/>
                <a:ea typeface="微软雅黑" panose="020B0503020204020204" pitchFamily="34" charset="-122"/>
              </a:rPr>
              <a:t>x</a:t>
            </a:r>
            <a:r>
              <a:rPr lang="zh-CN" altLang="zh-CN">
                <a:solidFill>
                  <a:schemeClr val="tx1"/>
                </a:solidFill>
                <a:latin typeface="微软雅黑" panose="020B0503020204020204" pitchFamily="34" charset="-122"/>
                <a:ea typeface="微软雅黑" panose="020B0503020204020204" pitchFamily="34" charset="-122"/>
              </a:rPr>
              <a:t>与样本</a:t>
            </a:r>
            <a:r>
              <a:rPr lang="en-US" altLang="zh-CN">
                <a:solidFill>
                  <a:schemeClr val="tx1"/>
                </a:solidFill>
                <a:latin typeface="微软雅黑" panose="020B0503020204020204" pitchFamily="34" charset="-122"/>
                <a:ea typeface="微软雅黑" panose="020B0503020204020204" pitchFamily="34" charset="-122"/>
              </a:rPr>
              <a:t>y</a:t>
            </a:r>
            <a:r>
              <a:rPr lang="zh-CN" altLang="zh-CN">
                <a:solidFill>
                  <a:schemeClr val="tx1"/>
                </a:solidFill>
                <a:latin typeface="微软雅黑" panose="020B0503020204020204" pitchFamily="34" charset="-122"/>
                <a:ea typeface="微软雅黑" panose="020B0503020204020204" pitchFamily="34" charset="-122"/>
              </a:rPr>
              <a:t>来自于不同的类别</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满足以下条件</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它们之间被称之为</a:t>
            </a:r>
            <a:r>
              <a:rPr lang="en-US" altLang="zh-CN">
                <a:solidFill>
                  <a:schemeClr val="tx1"/>
                </a:solidFill>
                <a:latin typeface="微软雅黑" panose="020B0503020204020204" pitchFamily="34" charset="-122"/>
                <a:ea typeface="微软雅黑" panose="020B0503020204020204" pitchFamily="34" charset="-122"/>
              </a:rPr>
              <a:t>Tomek Links</a:t>
            </a:r>
            <a:r>
              <a:rPr lang="zh-CN" altLang="zh-CN">
                <a:solidFill>
                  <a:schemeClr val="tx1"/>
                </a:solidFill>
                <a:latin typeface="微软雅黑" panose="020B0503020204020204" pitchFamily="34" charset="-122"/>
                <a:ea typeface="微软雅黑" panose="020B0503020204020204" pitchFamily="34" charset="-122"/>
              </a:rPr>
              <a:t>：不存在另外一个样本</a:t>
            </a:r>
            <a:r>
              <a:rPr lang="en-US" altLang="zh-CN">
                <a:solidFill>
                  <a:schemeClr val="tx1"/>
                </a:solidFill>
                <a:latin typeface="微软雅黑" panose="020B0503020204020204" pitchFamily="34" charset="-122"/>
                <a:ea typeface="微软雅黑" panose="020B0503020204020204" pitchFamily="34" charset="-122"/>
              </a:rPr>
              <a:t>z, </a:t>
            </a:r>
            <a:r>
              <a:rPr lang="zh-CN" altLang="zh-CN">
                <a:solidFill>
                  <a:schemeClr val="tx1"/>
                </a:solidFill>
                <a:latin typeface="微软雅黑" panose="020B0503020204020204" pitchFamily="34" charset="-122"/>
                <a:ea typeface="微软雅黑" panose="020B0503020204020204" pitchFamily="34" charset="-122"/>
              </a:rPr>
              <a:t>使得</a:t>
            </a:r>
            <a:r>
              <a:rPr lang="en-US" altLang="zh-CN">
                <a:solidFill>
                  <a:schemeClr val="tx1"/>
                </a:solidFill>
                <a:latin typeface="微软雅黑" panose="020B0503020204020204" pitchFamily="34" charset="-122"/>
                <a:ea typeface="微软雅黑" panose="020B0503020204020204" pitchFamily="34" charset="-122"/>
              </a:rPr>
              <a:t>d(x,z) &lt; d(x,y) </a:t>
            </a:r>
            <a:r>
              <a:rPr lang="zh-CN" altLang="zh-CN">
                <a:solidFill>
                  <a:schemeClr val="tx1"/>
                </a:solidFill>
                <a:latin typeface="微软雅黑" panose="020B0503020204020204" pitchFamily="34" charset="-122"/>
                <a:ea typeface="微软雅黑" panose="020B0503020204020204" pitchFamily="34" charset="-122"/>
              </a:rPr>
              <a:t>或者</a:t>
            </a:r>
            <a:r>
              <a:rPr lang="en-US" altLang="zh-CN">
                <a:solidFill>
                  <a:schemeClr val="tx1"/>
                </a:solidFill>
                <a:latin typeface="微软雅黑" panose="020B0503020204020204" pitchFamily="34" charset="-122"/>
                <a:ea typeface="微软雅黑" panose="020B0503020204020204" pitchFamily="34" charset="-122"/>
              </a:rPr>
              <a:t> d(y,z) &lt; d(x,y)</a:t>
            </a:r>
            <a:r>
              <a:rPr lang="zh-CN" altLang="zh-CN">
                <a:solidFill>
                  <a:schemeClr val="tx1"/>
                </a:solidFill>
                <a:latin typeface="微软雅黑" panose="020B0503020204020204" pitchFamily="34" charset="-122"/>
                <a:ea typeface="微软雅黑" panose="020B0503020204020204" pitchFamily="34" charset="-122"/>
              </a:rPr>
              <a:t>成立</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这个时候</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样本</a:t>
            </a:r>
            <a:r>
              <a:rPr lang="en-US" altLang="zh-CN">
                <a:solidFill>
                  <a:schemeClr val="tx1"/>
                </a:solidFill>
                <a:latin typeface="微软雅黑" panose="020B0503020204020204" pitchFamily="34" charset="-122"/>
                <a:ea typeface="微软雅黑" panose="020B0503020204020204" pitchFamily="34" charset="-122"/>
              </a:rPr>
              <a:t>x</a:t>
            </a:r>
            <a:r>
              <a:rPr lang="zh-CN" altLang="zh-CN">
                <a:solidFill>
                  <a:schemeClr val="tx1"/>
                </a:solidFill>
                <a:latin typeface="微软雅黑" panose="020B0503020204020204" pitchFamily="34" charset="-122"/>
                <a:ea typeface="微软雅黑" panose="020B0503020204020204" pitchFamily="34" charset="-122"/>
              </a:rPr>
              <a:t>或样本</a:t>
            </a:r>
            <a:r>
              <a:rPr lang="en-US" altLang="zh-CN">
                <a:solidFill>
                  <a:schemeClr val="tx1"/>
                </a:solidFill>
                <a:latin typeface="微软雅黑" panose="020B0503020204020204" pitchFamily="34" charset="-122"/>
                <a:ea typeface="微软雅黑" panose="020B0503020204020204" pitchFamily="34" charset="-122"/>
              </a:rPr>
              <a:t>y</a:t>
            </a:r>
            <a:r>
              <a:rPr lang="zh-CN" altLang="zh-CN">
                <a:solidFill>
                  <a:schemeClr val="tx1"/>
                </a:solidFill>
                <a:latin typeface="微软雅黑" panose="020B0503020204020204" pitchFamily="34" charset="-122"/>
                <a:ea typeface="微软雅黑" panose="020B0503020204020204" pitchFamily="34" charset="-122"/>
              </a:rPr>
              <a:t>很有可能是噪声数据</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或者两个样本在边界的位置附近</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删除的样本数有限</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得到结果和未经处理的情况几乎相同</a:t>
            </a: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EF99DB4-E119-44CB-A4B4-F630DBFC6528}"/>
              </a:ext>
            </a:extLst>
          </p:cNvPr>
          <p:cNvPicPr>
            <a:picLocks noChangeAspect="1"/>
          </p:cNvPicPr>
          <p:nvPr/>
        </p:nvPicPr>
        <p:blipFill>
          <a:blip r:embed="rId2"/>
          <a:stretch>
            <a:fillRect/>
          </a:stretch>
        </p:blipFill>
        <p:spPr>
          <a:xfrm>
            <a:off x="438891" y="3243944"/>
            <a:ext cx="12127017" cy="5718627"/>
          </a:xfrm>
          <a:prstGeom prst="rect">
            <a:avLst/>
          </a:prstGeom>
        </p:spPr>
      </p:pic>
    </p:spTree>
    <p:extLst>
      <p:ext uri="{BB962C8B-B14F-4D97-AF65-F5344CB8AC3E}">
        <p14:creationId xmlns:p14="http://schemas.microsoft.com/office/powerpoint/2010/main" val="25454610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尝试六：</a:t>
            </a:r>
            <a:r>
              <a:rPr lang="en-US" altLang="zh-CN">
                <a:latin typeface="微软雅黑" panose="020B0503020204020204" pitchFamily="34" charset="-122"/>
                <a:ea typeface="微软雅黑" panose="020B0503020204020204" pitchFamily="34" charset="-122"/>
              </a:rPr>
              <a:t>Edited Nearest Neighbours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对于属于多数类的一个样本，如果其</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个近邻点有超过一半都不属于多数类，则这个样本会被剔除</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这个方法的另一个变种是所有的</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个近邻点都不属于多数类，则这个样本会被剔除</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准确率较好，</a:t>
            </a:r>
            <a:r>
              <a:rPr lang="en-US" altLang="zh-CN">
                <a:solidFill>
                  <a:schemeClr val="tx1"/>
                </a:solidFill>
                <a:latin typeface="微软雅黑" panose="020B0503020204020204" pitchFamily="34" charset="-122"/>
                <a:ea typeface="微软雅黑" panose="020B0503020204020204" pitchFamily="34" charset="-122"/>
              </a:rPr>
              <a:t>F1 score</a:t>
            </a:r>
            <a:r>
              <a:rPr lang="zh-CN" altLang="zh-CN">
                <a:solidFill>
                  <a:schemeClr val="tx1"/>
                </a:solidFill>
                <a:latin typeface="微软雅黑" panose="020B0503020204020204" pitchFamily="34" charset="-122"/>
                <a:ea typeface="微软雅黑" panose="020B0503020204020204" pitchFamily="34" charset="-122"/>
              </a:rPr>
              <a:t>较未处理也有了一定的提升。</a:t>
            </a: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1E9F7AD-04C5-4F36-8045-85C36869EFAF}"/>
              </a:ext>
            </a:extLst>
          </p:cNvPr>
          <p:cNvPicPr>
            <a:picLocks noChangeAspect="1"/>
          </p:cNvPicPr>
          <p:nvPr/>
        </p:nvPicPr>
        <p:blipFill>
          <a:blip r:embed="rId2"/>
          <a:stretch>
            <a:fillRect/>
          </a:stretch>
        </p:blipFill>
        <p:spPr>
          <a:xfrm>
            <a:off x="643707" y="3374571"/>
            <a:ext cx="11717385" cy="5544458"/>
          </a:xfrm>
          <a:prstGeom prst="rect">
            <a:avLst/>
          </a:prstGeom>
        </p:spPr>
      </p:pic>
    </p:spTree>
    <p:extLst>
      <p:ext uri="{BB962C8B-B14F-4D97-AF65-F5344CB8AC3E}">
        <p14:creationId xmlns:p14="http://schemas.microsoft.com/office/powerpoint/2010/main" val="21632142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尝试七：</a:t>
            </a:r>
            <a:r>
              <a:rPr lang="en-US" altLang="zh-CN">
                <a:latin typeface="微软雅黑" panose="020B0503020204020204" pitchFamily="34" charset="-122"/>
                <a:ea typeface="微软雅黑" panose="020B0503020204020204" pitchFamily="34" charset="-122"/>
              </a:rPr>
              <a:t>SMOTE + Tomek Links</a:t>
            </a:r>
            <a:br>
              <a:rPr lang="en-US"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在之前的</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SMOTE</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方法中</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当由边界的样本与其他样本进行过采样差值时</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很容易生成一些噪音数据</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因此</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在过采样之后需要对样本进行清洗</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Tomek Links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Edited Nearest Neighbours</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方法都能实现上述的要求</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，这里只展示效果更好的 </a:t>
            </a:r>
            <a:r>
              <a:rPr lang="en-US" altLang="zh-CN" kern="100">
                <a:latin typeface="微软雅黑" panose="020B0503020204020204" pitchFamily="34" charset="-122"/>
                <a:ea typeface="微软雅黑" panose="020B0503020204020204" pitchFamily="34" charset="-122"/>
                <a:cs typeface="Times New Roman" panose="02020603050405020304" pitchFamily="18" charset="0"/>
              </a:rPr>
              <a:t>SMOTE + Tomek Links</a:t>
            </a: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en-US">
                <a:solidFill>
                  <a:schemeClr val="tx1"/>
                </a:solidFill>
                <a:latin typeface="微软雅黑" panose="020B0503020204020204" pitchFamily="34" charset="-122"/>
                <a:ea typeface="微软雅黑" panose="020B0503020204020204" pitchFamily="34" charset="-122"/>
              </a:rPr>
              <a:t>相比</a:t>
            </a:r>
            <a:r>
              <a:rPr lang="zh-CN" altLang="zh-CN">
                <a:solidFill>
                  <a:schemeClr val="tx1"/>
                </a:solidFill>
                <a:latin typeface="微软雅黑" panose="020B0503020204020204" pitchFamily="34" charset="-122"/>
                <a:ea typeface="微软雅黑" panose="020B0503020204020204" pitchFamily="34" charset="-122"/>
              </a:rPr>
              <a:t>纯粹的</a:t>
            </a:r>
            <a:r>
              <a:rPr lang="en-US" altLang="zh-CN">
                <a:solidFill>
                  <a:schemeClr val="tx1"/>
                </a:solidFill>
                <a:latin typeface="微软雅黑" panose="020B0503020204020204" pitchFamily="34" charset="-122"/>
                <a:ea typeface="微软雅黑" panose="020B0503020204020204" pitchFamily="34" charset="-122"/>
              </a:rPr>
              <a:t>SMOTE</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Tomek Links</a:t>
            </a:r>
            <a:r>
              <a:rPr lang="zh-CN" altLang="en-US">
                <a:solidFill>
                  <a:schemeClr val="tx1"/>
                </a:solidFill>
                <a:latin typeface="微软雅黑" panose="020B0503020204020204" pitchFamily="34" charset="-122"/>
                <a:ea typeface="微软雅黑" panose="020B0503020204020204" pitchFamily="34" charset="-122"/>
              </a:rPr>
              <a:t>效果有所改进</a:t>
            </a: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2FD966E-1557-4525-B1C8-2291BF8AB03F}"/>
              </a:ext>
            </a:extLst>
          </p:cNvPr>
          <p:cNvPicPr>
            <a:picLocks noChangeAspect="1"/>
          </p:cNvPicPr>
          <p:nvPr/>
        </p:nvPicPr>
        <p:blipFill>
          <a:blip r:embed="rId2"/>
          <a:stretch>
            <a:fillRect/>
          </a:stretch>
        </p:blipFill>
        <p:spPr>
          <a:xfrm>
            <a:off x="210259" y="3875313"/>
            <a:ext cx="12584281" cy="5602516"/>
          </a:xfrm>
          <a:prstGeom prst="rect">
            <a:avLst/>
          </a:prstGeom>
        </p:spPr>
      </p:pic>
    </p:spTree>
    <p:extLst>
      <p:ext uri="{BB962C8B-B14F-4D97-AF65-F5344CB8AC3E}">
        <p14:creationId xmlns:p14="http://schemas.microsoft.com/office/powerpoint/2010/main" val="21028577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平衡学习：结论</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实际上我们尝试了更多方法（如</a:t>
            </a:r>
            <a:r>
              <a:rPr lang="en-US" altLang="zh-CN">
                <a:solidFill>
                  <a:schemeClr val="tx1"/>
                </a:solidFill>
                <a:latin typeface="微软雅黑" panose="020B0503020204020204" pitchFamily="34" charset="-122"/>
                <a:ea typeface="微软雅黑" panose="020B0503020204020204" pitchFamily="34" charset="-122"/>
              </a:rPr>
              <a:t>BorderlineSMOTE</a:t>
            </a:r>
            <a:r>
              <a:rPr lang="zh-CN" altLang="en-US">
                <a:solidFill>
                  <a:schemeClr val="tx1"/>
                </a:solidFill>
                <a:latin typeface="微软雅黑" panose="020B0503020204020204" pitchFamily="34" charset="-122"/>
                <a:ea typeface="微软雅黑" panose="020B0503020204020204" pitchFamily="34" charset="-122"/>
              </a:rPr>
              <a:t>、更多</a:t>
            </a:r>
            <a:r>
              <a:rPr lang="en-US" altLang="zh-CN">
                <a:solidFill>
                  <a:schemeClr val="tx1"/>
                </a:solidFill>
                <a:latin typeface="微软雅黑" panose="020B0503020204020204" pitchFamily="34" charset="-122"/>
                <a:ea typeface="微软雅黑" panose="020B0503020204020204" pitchFamily="34" charset="-122"/>
              </a:rPr>
              <a:t>over-sampling</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undersampling</a:t>
            </a:r>
            <a:r>
              <a:rPr lang="zh-CN" altLang="en-US">
                <a:solidFill>
                  <a:schemeClr val="tx1"/>
                </a:solidFill>
                <a:latin typeface="微软雅黑" panose="020B0503020204020204" pitchFamily="34" charset="-122"/>
                <a:ea typeface="微软雅黑" panose="020B0503020204020204" pitchFamily="34" charset="-122"/>
              </a:rPr>
              <a:t>的组合）</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最终选定几乎维持了原准确率、对</a:t>
            </a:r>
            <a:r>
              <a:rPr lang="en-US" altLang="zh-CN">
                <a:solidFill>
                  <a:schemeClr val="tx1"/>
                </a:solidFill>
                <a:latin typeface="微软雅黑" panose="020B0503020204020204" pitchFamily="34" charset="-122"/>
                <a:ea typeface="微软雅黑" panose="020B0503020204020204" pitchFamily="34" charset="-122"/>
              </a:rPr>
              <a:t>F1 score</a:t>
            </a:r>
            <a:r>
              <a:rPr lang="zh-CN" altLang="en-US">
                <a:solidFill>
                  <a:schemeClr val="tx1"/>
                </a:solidFill>
                <a:latin typeface="微软雅黑" panose="020B0503020204020204" pitchFamily="34" charset="-122"/>
                <a:ea typeface="微软雅黑" panose="020B0503020204020204" pitchFamily="34" charset="-122"/>
              </a:rPr>
              <a:t>提升最好的</a:t>
            </a:r>
            <a:r>
              <a:rPr lang="en-US" altLang="zh-CN">
                <a:solidFill>
                  <a:schemeClr val="tx1"/>
                </a:solidFill>
                <a:latin typeface="微软雅黑" panose="020B0503020204020204" pitchFamily="34" charset="-122"/>
                <a:ea typeface="微软雅黑" panose="020B0503020204020204" pitchFamily="34" charset="-122"/>
              </a:rPr>
              <a:t>Edited Nearest Neighbours </a:t>
            </a:r>
            <a:r>
              <a:rPr lang="zh-CN" altLang="en-US">
                <a:solidFill>
                  <a:schemeClr val="tx1"/>
                </a:solidFill>
                <a:latin typeface="微软雅黑" panose="020B0503020204020204" pitchFamily="34" charset="-122"/>
                <a:ea typeface="微软雅黑" panose="020B0503020204020204" pitchFamily="34" charset="-122"/>
              </a:rPr>
              <a:t>方法</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483970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贝特斯网络学习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输入特征之间存在依赖关系，朴素贝叶斯忽略了这种关系，而贝叶斯网络可以刻画利用这种关系</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图示 2">
                <a:extLst>
                  <a:ext uri="{FF2B5EF4-FFF2-40B4-BE49-F238E27FC236}">
                    <a16:creationId xmlns:a16="http://schemas.microsoft.com/office/drawing/2014/main" id="{87E31D6B-D0C4-4CB4-BD22-79033617D416}"/>
                  </a:ext>
                </a:extLst>
              </p:cNvPr>
              <p:cNvGraphicFramePr/>
              <p:nvPr>
                <p:extLst>
                  <p:ext uri="{D42A27DB-BD31-4B8C-83A1-F6EECF244321}">
                    <p14:modId xmlns:p14="http://schemas.microsoft.com/office/powerpoint/2010/main" val="942245439"/>
                  </p:ext>
                </p:extLst>
              </p:nvPr>
            </p:nvGraphicFramePr>
            <p:xfrm>
              <a:off x="1215738" y="2610958"/>
              <a:ext cx="10806329"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图示 2">
                <a:extLst>
                  <a:ext uri="{FF2B5EF4-FFF2-40B4-BE49-F238E27FC236}">
                    <a16:creationId xmlns:a16="http://schemas.microsoft.com/office/drawing/2014/main" id="{87E31D6B-D0C4-4CB4-BD22-79033617D416}"/>
                  </a:ext>
                </a:extLst>
              </p:cNvPr>
              <p:cNvGraphicFramePr/>
              <p:nvPr>
                <p:extLst>
                  <p:ext uri="{D42A27DB-BD31-4B8C-83A1-F6EECF244321}">
                    <p14:modId xmlns:p14="http://schemas.microsoft.com/office/powerpoint/2010/main" val="942245439"/>
                  </p:ext>
                </p:extLst>
              </p:nvPr>
            </p:nvGraphicFramePr>
            <p:xfrm>
              <a:off x="1215738" y="2610958"/>
              <a:ext cx="10806329" cy="57799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19406883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sp>
        <p:nvSpPr>
          <p:cNvPr id="4" name="文本框 3">
            <a:extLst>
              <a:ext uri="{FF2B5EF4-FFF2-40B4-BE49-F238E27FC236}">
                <a16:creationId xmlns:a16="http://schemas.microsoft.com/office/drawing/2014/main" id="{73807CAC-A5BB-4179-A397-26E6D4F0F940}"/>
              </a:ext>
            </a:extLst>
          </p:cNvPr>
          <p:cNvSpPr txBox="1"/>
          <p:nvPr/>
        </p:nvSpPr>
        <p:spPr>
          <a:xfrm>
            <a:off x="563670" y="1432546"/>
            <a:ext cx="439663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b="0" i="0" dirty="0">
                <a:solidFill>
                  <a:srgbClr val="212529"/>
                </a:solidFill>
                <a:effectLst/>
                <a:latin typeface="-apple-system"/>
              </a:rPr>
              <a:t>· </a:t>
            </a:r>
            <a:r>
              <a:rPr lang="en-US" altLang="zh-CN" sz="3600" b="0" i="0" dirty="0" err="1">
                <a:solidFill>
                  <a:srgbClr val="212529"/>
                </a:solidFill>
                <a:effectLst/>
                <a:latin typeface="-apple-system"/>
              </a:rPr>
              <a:t>GaussianNB</a:t>
            </a:r>
            <a:endParaRPr lang="en-US" altLang="zh-CN" sz="3600" b="0" i="0" dirty="0">
              <a:solidFill>
                <a:srgbClr val="212529"/>
              </a:solidFill>
              <a:effectLst/>
              <a:latin typeface="-apple-system"/>
            </a:endParaRPr>
          </a:p>
        </p:txBody>
      </p:sp>
      <p:pic>
        <p:nvPicPr>
          <p:cNvPr id="6" name="图片 5">
            <a:extLst>
              <a:ext uri="{FF2B5EF4-FFF2-40B4-BE49-F238E27FC236}">
                <a16:creationId xmlns:a16="http://schemas.microsoft.com/office/drawing/2014/main" id="{0EFFC7DD-B992-403D-96AC-658457953E27}"/>
              </a:ext>
            </a:extLst>
          </p:cNvPr>
          <p:cNvPicPr>
            <a:picLocks noChangeAspect="1"/>
          </p:cNvPicPr>
          <p:nvPr/>
        </p:nvPicPr>
        <p:blipFill>
          <a:blip r:embed="rId2"/>
          <a:stretch>
            <a:fillRect/>
          </a:stretch>
        </p:blipFill>
        <p:spPr>
          <a:xfrm>
            <a:off x="1662719" y="2545149"/>
            <a:ext cx="7584139" cy="1864696"/>
          </a:xfrm>
          <a:prstGeom prst="rect">
            <a:avLst/>
          </a:prstGeom>
        </p:spPr>
      </p:pic>
      <p:sp>
        <p:nvSpPr>
          <p:cNvPr id="13" name="文本框 12">
            <a:extLst>
              <a:ext uri="{FF2B5EF4-FFF2-40B4-BE49-F238E27FC236}">
                <a16:creationId xmlns:a16="http://schemas.microsoft.com/office/drawing/2014/main" id="{C612D9DB-D9EA-4092-9D7E-58A0C312161B}"/>
              </a:ext>
            </a:extLst>
          </p:cNvPr>
          <p:cNvSpPr txBox="1"/>
          <p:nvPr/>
        </p:nvSpPr>
        <p:spPr>
          <a:xfrm>
            <a:off x="1145837" y="2421572"/>
            <a:ext cx="923168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dirty="0" err="1"/>
              <a:t>GaussianNB</a:t>
            </a:r>
            <a:r>
              <a:rPr lang="zh-CN" altLang="en-US" dirty="0"/>
              <a:t>假设特征的先验概率为正态分布，即如下式：</a:t>
            </a:r>
          </a:p>
        </p:txBody>
      </p:sp>
      <p:sp>
        <p:nvSpPr>
          <p:cNvPr id="14" name="文本框 13">
            <a:extLst>
              <a:ext uri="{FF2B5EF4-FFF2-40B4-BE49-F238E27FC236}">
                <a16:creationId xmlns:a16="http://schemas.microsoft.com/office/drawing/2014/main" id="{68EF62F7-3DE3-47D5-B603-54E811347B88}"/>
              </a:ext>
            </a:extLst>
          </p:cNvPr>
          <p:cNvSpPr txBox="1"/>
          <p:nvPr/>
        </p:nvSpPr>
        <p:spPr>
          <a:xfrm>
            <a:off x="1145837" y="4217097"/>
            <a:ext cx="1108500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dirty="0" err="1"/>
              <a:t>GaussianNB</a:t>
            </a:r>
            <a:r>
              <a:rPr lang="zh-CN" altLang="en-US" dirty="0"/>
              <a:t>会根据训练集求出</a:t>
            </a:r>
            <a:r>
              <a:rPr lang="en-US" altLang="zh-CN" dirty="0" err="1"/>
              <a:t>μy</a:t>
            </a:r>
            <a:r>
              <a:rPr lang="zh-CN" altLang="en-US" dirty="0"/>
              <a:t>和</a:t>
            </a:r>
            <a:r>
              <a:rPr lang="en-US" altLang="zh-CN" dirty="0"/>
              <a:t>σ2y</a:t>
            </a:r>
            <a:r>
              <a:rPr lang="zh-CN" altLang="en-US" dirty="0"/>
              <a:t>。 </a:t>
            </a:r>
            <a:r>
              <a:rPr lang="en-US" altLang="zh-CN" dirty="0" err="1"/>
              <a:t>μy</a:t>
            </a:r>
            <a:r>
              <a:rPr lang="zh-CN" altLang="en-US" dirty="0"/>
              <a:t>为在样本类别中，所有</a:t>
            </a:r>
            <a:r>
              <a:rPr lang="en-US" altLang="zh-CN" dirty="0"/>
              <a:t>Xi</a:t>
            </a:r>
            <a:r>
              <a:rPr lang="zh-CN" altLang="en-US" dirty="0"/>
              <a:t>的平均值。</a:t>
            </a:r>
            <a:r>
              <a:rPr lang="en-US" altLang="zh-CN" dirty="0"/>
              <a:t>σ2y</a:t>
            </a:r>
            <a:r>
              <a:rPr lang="zh-CN" altLang="en-US" dirty="0"/>
              <a:t>为在样本类别</a:t>
            </a:r>
            <a:r>
              <a:rPr lang="en-US" altLang="zh-CN" dirty="0"/>
              <a:t>Ck</a:t>
            </a:r>
            <a:r>
              <a:rPr lang="zh-CN" altLang="en-US" dirty="0"/>
              <a:t>中，所有</a:t>
            </a:r>
            <a:r>
              <a:rPr lang="en-US" altLang="zh-CN" dirty="0"/>
              <a:t>Xi</a:t>
            </a:r>
            <a:r>
              <a:rPr lang="zh-CN" altLang="en-US" dirty="0"/>
              <a:t>的方差。</a:t>
            </a:r>
          </a:p>
        </p:txBody>
      </p:sp>
      <p:sp>
        <p:nvSpPr>
          <p:cNvPr id="25" name="文本框 24">
            <a:extLst>
              <a:ext uri="{FF2B5EF4-FFF2-40B4-BE49-F238E27FC236}">
                <a16:creationId xmlns:a16="http://schemas.microsoft.com/office/drawing/2014/main" id="{FB6ADB77-3EE0-4F9A-B21B-5D365610791E}"/>
              </a:ext>
            </a:extLst>
          </p:cNvPr>
          <p:cNvSpPr txBox="1"/>
          <p:nvPr/>
        </p:nvSpPr>
        <p:spPr>
          <a:xfrm>
            <a:off x="560086" y="5923345"/>
            <a:ext cx="45093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b="0" i="0" dirty="0">
                <a:solidFill>
                  <a:srgbClr val="212529"/>
                </a:solidFill>
                <a:effectLst/>
                <a:latin typeface="-apple-system"/>
              </a:rPr>
              <a:t>· </a:t>
            </a:r>
            <a:r>
              <a:rPr lang="en-US" altLang="zh-CN" sz="3600" b="0" i="0" dirty="0" err="1">
                <a:solidFill>
                  <a:srgbClr val="212529"/>
                </a:solidFill>
                <a:effectLst/>
                <a:latin typeface="-apple-system"/>
              </a:rPr>
              <a:t>BernoulliNB</a:t>
            </a:r>
            <a:endParaRPr lang="en-US" altLang="zh-CN" sz="3600" b="0" i="0" dirty="0">
              <a:solidFill>
                <a:srgbClr val="212529"/>
              </a:solidFill>
              <a:effectLst/>
              <a:latin typeface="-apple-system"/>
            </a:endParaRPr>
          </a:p>
        </p:txBody>
      </p:sp>
      <p:pic>
        <p:nvPicPr>
          <p:cNvPr id="26" name="图片 25">
            <a:extLst>
              <a:ext uri="{FF2B5EF4-FFF2-40B4-BE49-F238E27FC236}">
                <a16:creationId xmlns:a16="http://schemas.microsoft.com/office/drawing/2014/main" id="{B2BB4320-F208-4D28-9240-5B0DCD8481CC}"/>
              </a:ext>
            </a:extLst>
          </p:cNvPr>
          <p:cNvPicPr>
            <a:picLocks noChangeAspect="1"/>
          </p:cNvPicPr>
          <p:nvPr/>
        </p:nvPicPr>
        <p:blipFill>
          <a:blip r:embed="rId3"/>
          <a:stretch>
            <a:fillRect/>
          </a:stretch>
        </p:blipFill>
        <p:spPr>
          <a:xfrm>
            <a:off x="1145837" y="7209936"/>
            <a:ext cx="6244311" cy="656590"/>
          </a:xfrm>
          <a:prstGeom prst="rect">
            <a:avLst/>
          </a:prstGeom>
        </p:spPr>
      </p:pic>
      <p:sp>
        <p:nvSpPr>
          <p:cNvPr id="27" name="文本框 26">
            <a:extLst>
              <a:ext uri="{FF2B5EF4-FFF2-40B4-BE49-F238E27FC236}">
                <a16:creationId xmlns:a16="http://schemas.microsoft.com/office/drawing/2014/main" id="{768A92EF-65C7-4D2E-BC27-9E4534E057E6}"/>
              </a:ext>
            </a:extLst>
          </p:cNvPr>
          <p:cNvSpPr txBox="1"/>
          <p:nvPr/>
        </p:nvSpPr>
        <p:spPr>
          <a:xfrm>
            <a:off x="1145837" y="6579935"/>
            <a:ext cx="9219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000000"/>
                </a:solidFill>
                <a:effectLst/>
                <a:uFillTx/>
                <a:latin typeface="Helvetica Neue"/>
                <a:ea typeface="Helvetica Neue"/>
                <a:cs typeface="Helvetica Neue"/>
                <a:sym typeface="Helvetica Neue"/>
              </a:rPr>
              <a:t>BernoulliNB</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假设特征的先验概率为二元伯努利分布，即如下式：</a:t>
            </a:r>
          </a:p>
        </p:txBody>
      </p:sp>
      <p:sp>
        <p:nvSpPr>
          <p:cNvPr id="28" name="文本框 27">
            <a:extLst>
              <a:ext uri="{FF2B5EF4-FFF2-40B4-BE49-F238E27FC236}">
                <a16:creationId xmlns:a16="http://schemas.microsoft.com/office/drawing/2014/main" id="{3E2A9067-A939-4685-9F3B-44AE09EB849B}"/>
              </a:ext>
            </a:extLst>
          </p:cNvPr>
          <p:cNvSpPr txBox="1"/>
          <p:nvPr/>
        </p:nvSpPr>
        <p:spPr>
          <a:xfrm>
            <a:off x="1145837" y="8024603"/>
            <a:ext cx="604391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此时</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xi</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只能取值</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0</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1</a:t>
            </a:r>
            <a:endPar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650124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pic>
        <p:nvPicPr>
          <p:cNvPr id="5" name="图片 4">
            <a:extLst>
              <a:ext uri="{FF2B5EF4-FFF2-40B4-BE49-F238E27FC236}">
                <a16:creationId xmlns:a16="http://schemas.microsoft.com/office/drawing/2014/main" id="{4F31A102-FDA6-4E2F-9E21-72DD553CE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815" y="1083628"/>
            <a:ext cx="6114585" cy="8669972"/>
          </a:xfrm>
          <a:prstGeom prst="rect">
            <a:avLst/>
          </a:prstGeom>
        </p:spPr>
      </p:pic>
      <p:sp>
        <p:nvSpPr>
          <p:cNvPr id="7" name="文本框 6">
            <a:extLst>
              <a:ext uri="{FF2B5EF4-FFF2-40B4-BE49-F238E27FC236}">
                <a16:creationId xmlns:a16="http://schemas.microsoft.com/office/drawing/2014/main" id="{2AA3C08D-8F24-4A34-B17D-180869181BD0}"/>
              </a:ext>
            </a:extLst>
          </p:cNvPr>
          <p:cNvSpPr txBox="1"/>
          <p:nvPr/>
        </p:nvSpPr>
        <p:spPr>
          <a:xfrm>
            <a:off x="7212109" y="1921173"/>
            <a:ext cx="506379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这个直方图反映了数据集中各个参数的值的分布，纵轴为频数，我们发现大部分参数拥有相近的取值，所以在</a:t>
            </a:r>
            <a:r>
              <a:rPr kumimoji="0" lang="en-US" altLang="zh-CN" sz="2400" b="1" i="0" u="none" strike="noStrike" cap="none" spc="0" normalizeH="0" baseline="0" dirty="0" err="1">
                <a:ln>
                  <a:noFill/>
                </a:ln>
                <a:solidFill>
                  <a:srgbClr val="000000"/>
                </a:solidFill>
                <a:effectLst/>
                <a:uFillTx/>
                <a:latin typeface="Helvetica Neue"/>
                <a:ea typeface="Helvetica Neue"/>
                <a:cs typeface="Helvetica Neue"/>
                <a:sym typeface="Helvetica Neue"/>
              </a:rPr>
              <a:t>GaussianNB</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外，也尝试了用</a:t>
            </a:r>
            <a:r>
              <a:rPr kumimoji="0" lang="en-US" altLang="zh-CN" sz="2400" b="1" i="0" u="none" strike="noStrike" cap="none" spc="0" normalizeH="0" baseline="0" dirty="0" err="1">
                <a:ln>
                  <a:noFill/>
                </a:ln>
                <a:solidFill>
                  <a:srgbClr val="000000"/>
                </a:solidFill>
                <a:effectLst/>
                <a:uFillTx/>
                <a:latin typeface="Helvetica Neue"/>
                <a:ea typeface="Helvetica Neue"/>
                <a:cs typeface="Helvetica Neue"/>
                <a:sym typeface="Helvetica Neue"/>
              </a:rPr>
              <a:t>BernoulliNB</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对数据集进行处理。</a:t>
            </a:r>
          </a:p>
        </p:txBody>
      </p:sp>
    </p:spTree>
    <p:extLst>
      <p:ext uri="{BB962C8B-B14F-4D97-AF65-F5344CB8AC3E}">
        <p14:creationId xmlns:p14="http://schemas.microsoft.com/office/powerpoint/2010/main" val="68627709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AD66A9-564C-45F6-AB95-7A14C190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58" y="1084724"/>
            <a:ext cx="11637806" cy="8728355"/>
          </a:xfrm>
          <a:prstGeom prst="rect">
            <a:avLst/>
          </a:prstGeom>
        </p:spPr>
      </p:pic>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伯努利分布模型下的朴素贝叶斯分类</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FB35BDE-8FC7-4ECB-9B62-17D06DD7A9E0}"/>
              </a:ext>
            </a:extLst>
          </p:cNvPr>
          <p:cNvSpPr txBox="1"/>
          <p:nvPr/>
        </p:nvSpPr>
        <p:spPr>
          <a:xfrm>
            <a:off x="4404290" y="3271009"/>
            <a:ext cx="5128017"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这里的五条线是对样本进行分层抽样为五份后分别用朴素贝叶斯方法做分类得到的结果，</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ROC</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曲线下的面积</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AUC</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可以反应该方法下的分类正确率，最高可以达到</a:t>
            </a:r>
            <a:r>
              <a:rPr kumimoji="0" lang="en-US" altLang="zh-CN" sz="2400" b="1" i="0" u="none" strike="noStrike" cap="none" spc="0" normalizeH="0" baseline="0">
                <a:ln>
                  <a:noFill/>
                </a:ln>
                <a:solidFill>
                  <a:srgbClr val="000000"/>
                </a:solidFill>
                <a:effectLst/>
                <a:uFillTx/>
                <a:latin typeface="Helvetica Neue"/>
                <a:ea typeface="Helvetica Neue"/>
                <a:cs typeface="Helvetica Neue"/>
                <a:sym typeface="Helvetica Neue"/>
              </a:rPr>
              <a:t>0.96</a:t>
            </a:r>
            <a:endPar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943351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BBC977-EAF5-4062-960F-E91FD6FFE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68" y="1241741"/>
            <a:ext cx="11379763" cy="8534822"/>
          </a:xfrm>
          <a:prstGeom prst="rect">
            <a:avLst/>
          </a:prstGeom>
        </p:spPr>
      </p:pic>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高斯分布模型下的朴素贝叶斯分类</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04801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br>
              <a:rPr lang="en-US" altLang="zh-CN"/>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回顾：</a:t>
            </a:r>
            <a:r>
              <a:rPr lang="en-US" altLang="zh-CN">
                <a:solidFill>
                  <a:schemeClr val="tx1"/>
                </a:solidFill>
                <a:latin typeface="微软雅黑" panose="020B0503020204020204" pitchFamily="34" charset="-122"/>
                <a:ea typeface="微软雅黑" panose="020B0503020204020204" pitchFamily="34" charset="-122"/>
              </a:rPr>
              <a:t>accuracy, precision, recall, F1</a:t>
            </a:r>
          </a:p>
          <a:p>
            <a:pPr lvl="1"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accuracy: </a:t>
            </a:r>
            <a:r>
              <a:rPr lang="zh-CN" altLang="en-US" b="0" i="0">
                <a:solidFill>
                  <a:srgbClr val="202124"/>
                </a:solidFill>
                <a:effectLst/>
                <a:latin typeface="Roboto" panose="020B0604020202020204" pitchFamily="2" charset="0"/>
              </a:rPr>
              <a:t>模型预测正确的结果所占的比例</a:t>
            </a:r>
            <a:endParaRPr lang="en-US" altLang="zh-CN">
              <a:solidFill>
                <a:srgbClr val="202124"/>
              </a:solidFill>
              <a:latin typeface="Roboto" panose="020B0604020202020204" pitchFamily="2" charset="0"/>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precision: </a:t>
            </a:r>
            <a:r>
              <a:rPr lang="zh-CN" altLang="en-US" b="0" i="0">
                <a:solidFill>
                  <a:srgbClr val="202124"/>
                </a:solidFill>
                <a:effectLst/>
                <a:latin typeface="Roboto" panose="02000000000000000000" pitchFamily="2" charset="0"/>
              </a:rPr>
              <a:t>在被识别为正类别的样本中，确实为正类别的比例是多少</a:t>
            </a:r>
            <a:endParaRPr lang="en-US" altLang="zh-CN" b="0" i="0">
              <a:solidFill>
                <a:srgbClr val="202124"/>
              </a:solidFill>
              <a:effectLst/>
              <a:latin typeface="Roboto" panose="02000000000000000000" pitchFamily="2" charset="0"/>
            </a:endParaRPr>
          </a:p>
          <a:p>
            <a:pPr marL="444500" lvl="1"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38FAA85-A421-47E1-AECC-05FAC9DCA3A5}"/>
              </a:ext>
            </a:extLst>
          </p:cNvPr>
          <p:cNvPicPr>
            <a:picLocks noChangeAspect="1"/>
          </p:cNvPicPr>
          <p:nvPr/>
        </p:nvPicPr>
        <p:blipFill>
          <a:blip r:embed="rId2"/>
          <a:stretch>
            <a:fillRect/>
          </a:stretch>
        </p:blipFill>
        <p:spPr>
          <a:xfrm>
            <a:off x="4172356" y="6841648"/>
            <a:ext cx="3934374" cy="1276528"/>
          </a:xfrm>
          <a:prstGeom prst="rect">
            <a:avLst/>
          </a:prstGeom>
        </p:spPr>
      </p:pic>
      <p:pic>
        <p:nvPicPr>
          <p:cNvPr id="10" name="图片 9">
            <a:extLst>
              <a:ext uri="{FF2B5EF4-FFF2-40B4-BE49-F238E27FC236}">
                <a16:creationId xmlns:a16="http://schemas.microsoft.com/office/drawing/2014/main" id="{E2B2F481-9525-4531-B517-DBF7E6AA3F47}"/>
              </a:ext>
            </a:extLst>
          </p:cNvPr>
          <p:cNvPicPr>
            <a:picLocks noChangeAspect="1"/>
          </p:cNvPicPr>
          <p:nvPr/>
        </p:nvPicPr>
        <p:blipFill>
          <a:blip r:embed="rId3"/>
          <a:stretch>
            <a:fillRect/>
          </a:stretch>
        </p:blipFill>
        <p:spPr>
          <a:xfrm>
            <a:off x="2974482" y="3652999"/>
            <a:ext cx="6182588" cy="1219370"/>
          </a:xfrm>
          <a:prstGeom prst="rect">
            <a:avLst/>
          </a:prstGeom>
        </p:spPr>
      </p:pic>
    </p:spTree>
    <p:extLst>
      <p:ext uri="{BB962C8B-B14F-4D97-AF65-F5344CB8AC3E}">
        <p14:creationId xmlns:p14="http://schemas.microsoft.com/office/powerpoint/2010/main" val="37053097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Gini Importance</a:t>
            </a:r>
          </a:p>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Principal Component Analysis (PCA)</a:t>
            </a:r>
          </a:p>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Economical Analysis </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119299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回顾：</a:t>
            </a:r>
            <a:r>
              <a:rPr lang="en-US" altLang="zh-CN">
                <a:solidFill>
                  <a:schemeClr val="tx1"/>
                </a:solidFill>
                <a:latin typeface="微软雅黑" panose="020B0503020204020204" pitchFamily="34" charset="-122"/>
                <a:ea typeface="微软雅黑" panose="020B0503020204020204" pitchFamily="34" charset="-122"/>
              </a:rPr>
              <a:t>accuracy, precision, recall, F1</a:t>
            </a: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recall</a:t>
            </a:r>
            <a:r>
              <a:rPr lang="zh-CN" altLang="en-US">
                <a:solidFill>
                  <a:srgbClr val="202124"/>
                </a:solidFill>
                <a:latin typeface="Roboto" panose="020B0604020202020204" pitchFamily="2" charset="0"/>
                <a:ea typeface="微软雅黑" panose="020B0503020204020204" pitchFamily="34" charset="-122"/>
              </a:rPr>
              <a:t>：</a:t>
            </a:r>
            <a:r>
              <a:rPr lang="zh-CN" altLang="en-US" b="0" i="0">
                <a:solidFill>
                  <a:srgbClr val="202124"/>
                </a:solidFill>
                <a:effectLst/>
                <a:latin typeface="Roboto" panose="02000000000000000000" pitchFamily="2" charset="0"/>
              </a:rPr>
              <a:t>在所有正类别样本中，被正确识别为正类别的比例是多少</a:t>
            </a: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F1: precision </a:t>
            </a:r>
            <a:r>
              <a:rPr lang="zh-CN" altLang="en-US">
                <a:solidFill>
                  <a:srgbClr val="202124"/>
                </a:solidFill>
                <a:latin typeface="Roboto" panose="020B0604020202020204" pitchFamily="2" charset="0"/>
                <a:ea typeface="微软雅黑" panose="020B0503020204020204" pitchFamily="34" charset="-122"/>
              </a:rPr>
              <a:t>和 </a:t>
            </a:r>
            <a:r>
              <a:rPr lang="en-US" altLang="zh-CN">
                <a:solidFill>
                  <a:srgbClr val="202124"/>
                </a:solidFill>
                <a:latin typeface="Roboto" panose="020B0604020202020204" pitchFamily="2" charset="0"/>
                <a:ea typeface="微软雅黑" panose="020B0503020204020204" pitchFamily="34" charset="-122"/>
              </a:rPr>
              <a:t>recall </a:t>
            </a:r>
            <a:r>
              <a:rPr lang="zh-CN" altLang="en-US">
                <a:solidFill>
                  <a:srgbClr val="202124"/>
                </a:solidFill>
                <a:latin typeface="Roboto" panose="020B0604020202020204" pitchFamily="2" charset="0"/>
                <a:ea typeface="微软雅黑" panose="020B0503020204020204" pitchFamily="34" charset="-122"/>
              </a:rPr>
              <a:t>的综合</a:t>
            </a:r>
            <a:endParaRPr lang="en-US" altLang="zh-CN">
              <a:solidFill>
                <a:srgbClr val="202124"/>
              </a:solidFill>
              <a:latin typeface="Roboto" panose="020B0604020202020204" pitchFamily="2" charset="0"/>
              <a:ea typeface="微软雅黑" panose="020B0503020204020204" pitchFamily="34" charset="-122"/>
            </a:endParaRPr>
          </a:p>
          <a:p>
            <a:pPr marL="444500" lvl="1"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E90F39D-5C19-426B-9410-F3E506C305EE}"/>
              </a:ext>
            </a:extLst>
          </p:cNvPr>
          <p:cNvPicPr>
            <a:picLocks noChangeAspect="1"/>
          </p:cNvPicPr>
          <p:nvPr/>
        </p:nvPicPr>
        <p:blipFill>
          <a:blip r:embed="rId2"/>
          <a:stretch>
            <a:fillRect/>
          </a:stretch>
        </p:blipFill>
        <p:spPr>
          <a:xfrm>
            <a:off x="4266888" y="6297394"/>
            <a:ext cx="4471024" cy="1219370"/>
          </a:xfrm>
          <a:prstGeom prst="rect">
            <a:avLst/>
          </a:prstGeom>
        </p:spPr>
      </p:pic>
      <p:pic>
        <p:nvPicPr>
          <p:cNvPr id="8" name="图片 7">
            <a:extLst>
              <a:ext uri="{FF2B5EF4-FFF2-40B4-BE49-F238E27FC236}">
                <a16:creationId xmlns:a16="http://schemas.microsoft.com/office/drawing/2014/main" id="{D6B3DFEA-78CC-47B5-9BE8-B7572633292E}"/>
              </a:ext>
            </a:extLst>
          </p:cNvPr>
          <p:cNvPicPr>
            <a:picLocks noChangeAspect="1"/>
          </p:cNvPicPr>
          <p:nvPr/>
        </p:nvPicPr>
        <p:blipFill>
          <a:blip r:embed="rId3"/>
          <a:stretch>
            <a:fillRect/>
          </a:stretch>
        </p:blipFill>
        <p:spPr>
          <a:xfrm>
            <a:off x="4813692" y="3445153"/>
            <a:ext cx="3915321" cy="1257475"/>
          </a:xfrm>
          <a:prstGeom prst="rect">
            <a:avLst/>
          </a:prstGeom>
        </p:spPr>
      </p:pic>
    </p:spTree>
    <p:extLst>
      <p:ext uri="{BB962C8B-B14F-4D97-AF65-F5344CB8AC3E}">
        <p14:creationId xmlns:p14="http://schemas.microsoft.com/office/powerpoint/2010/main" val="281017224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B13F205-25C8-4DDD-BFBE-E14990ADCA9D}"/>
              </a:ext>
            </a:extLst>
          </p:cNvPr>
          <p:cNvPicPr>
            <a:picLocks noChangeAspect="1"/>
          </p:cNvPicPr>
          <p:nvPr/>
        </p:nvPicPr>
        <p:blipFill>
          <a:blip r:embed="rId2"/>
          <a:stretch>
            <a:fillRect/>
          </a:stretch>
        </p:blipFill>
        <p:spPr>
          <a:xfrm>
            <a:off x="310777" y="884587"/>
            <a:ext cx="11831701" cy="8869013"/>
          </a:xfrm>
          <a:prstGeom prst="rect">
            <a:avLst/>
          </a:prstGeom>
        </p:spPr>
      </p:pic>
    </p:spTree>
    <p:extLst>
      <p:ext uri="{BB962C8B-B14F-4D97-AF65-F5344CB8AC3E}">
        <p14:creationId xmlns:p14="http://schemas.microsoft.com/office/powerpoint/2010/main" val="11885875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Origin: </a:t>
            </a:r>
            <a:r>
              <a:rPr lang="zh-CN" altLang="en-US">
                <a:solidFill>
                  <a:schemeClr val="tx1"/>
                </a:solidFill>
                <a:latin typeface="微软雅黑" panose="020B0503020204020204" pitchFamily="34" charset="-122"/>
                <a:ea typeface="微软雅黑" panose="020B0503020204020204" pitchFamily="34" charset="-122"/>
              </a:rPr>
              <a:t>直接在原数据集上训练，图中以随机森林为例</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其他：数据集经过特征工程和平衡学习后不同模型的结果</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效果：</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可以看出，以随机森林为例，在不改变</a:t>
            </a:r>
            <a:r>
              <a:rPr lang="en-US" altLang="zh-CN">
                <a:solidFill>
                  <a:schemeClr val="tx1"/>
                </a:solidFill>
                <a:latin typeface="微软雅黑" panose="020B0503020204020204" pitchFamily="34" charset="-122"/>
                <a:ea typeface="微软雅黑" panose="020B0503020204020204" pitchFamily="34" charset="-122"/>
              </a:rPr>
              <a:t>accuracy</a:t>
            </a:r>
            <a:r>
              <a:rPr lang="zh-CN" altLang="en-US">
                <a:solidFill>
                  <a:schemeClr val="tx1"/>
                </a:solidFill>
                <a:latin typeface="微软雅黑" panose="020B0503020204020204" pitchFamily="34" charset="-122"/>
                <a:ea typeface="微软雅黑" panose="020B0503020204020204" pitchFamily="34" charset="-122"/>
              </a:rPr>
              <a:t>的前提下，</a:t>
            </a:r>
            <a:r>
              <a:rPr lang="en-US" altLang="zh-CN">
                <a:solidFill>
                  <a:schemeClr val="tx1"/>
                </a:solidFill>
                <a:latin typeface="微软雅黑" panose="020B0503020204020204" pitchFamily="34" charset="-122"/>
                <a:ea typeface="微软雅黑" panose="020B0503020204020204" pitchFamily="34" charset="-122"/>
              </a:rPr>
              <a:t>precision rate, recall rate </a:t>
            </a:r>
            <a:r>
              <a:rPr lang="zh-CN" altLang="en-US">
                <a:solidFill>
                  <a:schemeClr val="tx1"/>
                </a:solidFill>
                <a:latin typeface="微软雅黑" panose="020B0503020204020204" pitchFamily="34" charset="-122"/>
                <a:ea typeface="微软雅黑" panose="020B0503020204020204" pitchFamily="34" charset="-122"/>
              </a:rPr>
              <a:t>和 </a:t>
            </a:r>
            <a:r>
              <a:rPr lang="en-US" altLang="zh-CN">
                <a:solidFill>
                  <a:schemeClr val="tx1"/>
                </a:solidFill>
                <a:latin typeface="微软雅黑" panose="020B0503020204020204" pitchFamily="34" charset="-122"/>
                <a:ea typeface="微软雅黑" panose="020B0503020204020204" pitchFamily="34" charset="-122"/>
              </a:rPr>
              <a:t>f1 score </a:t>
            </a:r>
            <a:r>
              <a:rPr lang="zh-CN" altLang="en-US">
                <a:solidFill>
                  <a:schemeClr val="tx1"/>
                </a:solidFill>
                <a:latin typeface="微软雅黑" panose="020B0503020204020204" pitchFamily="34" charset="-122"/>
                <a:ea typeface="微软雅黑" panose="020B0503020204020204" pitchFamily="34" charset="-122"/>
              </a:rPr>
              <a:t>均有不同程度的提升</a:t>
            </a:r>
            <a:r>
              <a:rPr lang="en-US" altLang="zh-CN">
                <a:solidFill>
                  <a:schemeClr val="tx1"/>
                </a:solidFill>
                <a:latin typeface="微软雅黑" panose="020B0503020204020204" pitchFamily="34" charset="-122"/>
                <a:ea typeface="微软雅黑" panose="020B0503020204020204" pitchFamily="34" charset="-122"/>
              </a:rPr>
              <a:t> </a:t>
            </a: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贝叶斯方法牺牲了一定的</a:t>
            </a:r>
            <a:r>
              <a:rPr lang="en-US" altLang="zh-CN">
                <a:solidFill>
                  <a:schemeClr val="tx1"/>
                </a:solidFill>
                <a:latin typeface="微软雅黑" panose="020B0503020204020204" pitchFamily="34" charset="-122"/>
                <a:ea typeface="微软雅黑" panose="020B0503020204020204" pitchFamily="34" charset="-122"/>
              </a:rPr>
              <a:t>accuracy</a:t>
            </a:r>
            <a:r>
              <a:rPr lang="zh-CN" altLang="en-US">
                <a:solidFill>
                  <a:schemeClr val="tx1"/>
                </a:solidFill>
                <a:latin typeface="微软雅黑" panose="020B0503020204020204" pitchFamily="34" charset="-122"/>
                <a:ea typeface="微软雅黑" panose="020B0503020204020204" pitchFamily="34" charset="-122"/>
              </a:rPr>
              <a:t>，但在其他三个指标上显著优于其他方法</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7920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结论：与简单神经网络的对比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46AFA66-3E53-443D-A1CB-AEB2285D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0" y="1146629"/>
            <a:ext cx="6096000" cy="3585028"/>
          </a:xfrm>
          <a:prstGeom prst="rect">
            <a:avLst/>
          </a:prstGeom>
        </p:spPr>
      </p:pic>
      <p:sp>
        <p:nvSpPr>
          <p:cNvPr id="9" name="文本框 8">
            <a:extLst>
              <a:ext uri="{FF2B5EF4-FFF2-40B4-BE49-F238E27FC236}">
                <a16:creationId xmlns:a16="http://schemas.microsoft.com/office/drawing/2014/main" id="{81818F94-04D7-4EC5-B468-6554DC58CE13}"/>
              </a:ext>
            </a:extLst>
          </p:cNvPr>
          <p:cNvSpPr txBox="1"/>
          <p:nvPr/>
        </p:nvSpPr>
        <p:spPr>
          <a:xfrm>
            <a:off x="1037771" y="4742333"/>
            <a:ext cx="1098429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使用三层全连接网络，结果与贝叶斯方法对比：</a:t>
            </a:r>
          </a:p>
        </p:txBody>
      </p:sp>
      <p:pic>
        <p:nvPicPr>
          <p:cNvPr id="14" name="图片 13">
            <a:extLst>
              <a:ext uri="{FF2B5EF4-FFF2-40B4-BE49-F238E27FC236}">
                <a16:creationId xmlns:a16="http://schemas.microsoft.com/office/drawing/2014/main" id="{EDCCE534-43A9-4802-B782-B5C4DDE0C5DF}"/>
              </a:ext>
            </a:extLst>
          </p:cNvPr>
          <p:cNvPicPr>
            <a:picLocks noChangeAspect="1"/>
          </p:cNvPicPr>
          <p:nvPr/>
        </p:nvPicPr>
        <p:blipFill>
          <a:blip r:embed="rId3"/>
          <a:stretch>
            <a:fillRect/>
          </a:stretch>
        </p:blipFill>
        <p:spPr>
          <a:xfrm>
            <a:off x="406400" y="1505737"/>
            <a:ext cx="5827486" cy="3225920"/>
          </a:xfrm>
          <a:prstGeom prst="rect">
            <a:avLst/>
          </a:prstGeom>
        </p:spPr>
      </p:pic>
      <p:pic>
        <p:nvPicPr>
          <p:cNvPr id="16" name="图片 15">
            <a:extLst>
              <a:ext uri="{FF2B5EF4-FFF2-40B4-BE49-F238E27FC236}">
                <a16:creationId xmlns:a16="http://schemas.microsoft.com/office/drawing/2014/main" id="{352C4390-B7E0-4562-969B-89AD9C88F4E6}"/>
              </a:ext>
            </a:extLst>
          </p:cNvPr>
          <p:cNvPicPr>
            <a:picLocks noChangeAspect="1"/>
          </p:cNvPicPr>
          <p:nvPr/>
        </p:nvPicPr>
        <p:blipFill>
          <a:blip r:embed="rId4"/>
          <a:stretch>
            <a:fillRect/>
          </a:stretch>
        </p:blipFill>
        <p:spPr>
          <a:xfrm>
            <a:off x="1037771" y="5214257"/>
            <a:ext cx="10602805" cy="4385880"/>
          </a:xfrm>
          <a:prstGeom prst="rect">
            <a:avLst/>
          </a:prstGeom>
        </p:spPr>
      </p:pic>
    </p:spTree>
    <p:extLst>
      <p:ext uri="{BB962C8B-B14F-4D97-AF65-F5344CB8AC3E}">
        <p14:creationId xmlns:p14="http://schemas.microsoft.com/office/powerpoint/2010/main" val="171743166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对于简单问题，传统方法不失为一种好的尝试：</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可解释性好</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易于训练，计算资源占用少，在实际运用中可以快速得到结果</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5180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分工</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数据降维：张柏舟</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平衡学习：宋铭宇</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神经网络：鲁琦琨</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贝叶斯网：柯佳奇</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模型整合、可视化：周裕涵</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94729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参考文献</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Balcaen S., Ooghe H. </a:t>
            </a:r>
            <a:r>
              <a:rPr lang="en-US" altLang="zh-CN" sz="2000" i="1">
                <a:solidFill>
                  <a:srgbClr val="323232"/>
                </a:solidFill>
                <a:latin typeface="Microsoft YaHei" panose="020B0503020204020204" pitchFamily="34" charset="-122"/>
                <a:ea typeface="Microsoft YaHei" panose="020B0503020204020204" pitchFamily="34" charset="-122"/>
              </a:rPr>
              <a:t>35 years of studies on business failure: An overview of the classic statistical methodologies and their related problems.</a:t>
            </a:r>
            <a:r>
              <a:rPr lang="zh-CN" altLang="en-US" sz="2000" i="1">
                <a:solidFill>
                  <a:srgbClr val="323232"/>
                </a:solidFill>
                <a:latin typeface="Microsoft YaHei" panose="020B0503020204020204" pitchFamily="34" charset="-122"/>
                <a:ea typeface="Microsoft YaHei" panose="020B0503020204020204" pitchFamily="34" charset="-122"/>
              </a:rPr>
              <a:t> </a:t>
            </a:r>
            <a:r>
              <a:rPr lang="en-US" altLang="zh-CN" sz="2000">
                <a:solidFill>
                  <a:srgbClr val="323232"/>
                </a:solidFill>
                <a:latin typeface="Microsoft YaHei" panose="020B0503020204020204" pitchFamily="34" charset="-122"/>
                <a:ea typeface="Microsoft YaHei" panose="020B0503020204020204" pitchFamily="34" charset="-122"/>
              </a:rPr>
              <a:t>The British Accounting Review, 38 (2006), pp. 63-93</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Lin W.-Y., Hu Y.-H., Tsai C.-F. </a:t>
            </a:r>
            <a:r>
              <a:rPr lang="en-US" altLang="zh-CN" sz="2000" i="1">
                <a:solidFill>
                  <a:srgbClr val="323232"/>
                </a:solidFill>
                <a:latin typeface="Microsoft YaHei" panose="020B0503020204020204" pitchFamily="34" charset="-122"/>
                <a:ea typeface="Microsoft YaHei" panose="020B0503020204020204" pitchFamily="34" charset="-122"/>
              </a:rPr>
              <a:t>Machine learning in financial crisis prediction: A survey </a:t>
            </a:r>
            <a:r>
              <a:rPr lang="en-US" altLang="zh-CN" sz="2000">
                <a:solidFill>
                  <a:srgbClr val="323232"/>
                </a:solidFill>
                <a:latin typeface="Microsoft YaHei" panose="020B0503020204020204" pitchFamily="34" charset="-122"/>
                <a:ea typeface="Microsoft YaHei" panose="020B0503020204020204" pitchFamily="34" charset="-122"/>
              </a:rPr>
              <a:t>IEEE Transactions on Systems, Man and Cybernetics – Part C: Applications and   Reviews, 42 (4) (2012), pp. 421-436</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Ohlson J.A. </a:t>
            </a:r>
            <a:r>
              <a:rPr lang="en-US" altLang="zh-CN" sz="2000" i="1">
                <a:solidFill>
                  <a:srgbClr val="323232"/>
                </a:solidFill>
                <a:latin typeface="Microsoft YaHei" panose="020B0503020204020204" pitchFamily="34" charset="-122"/>
                <a:ea typeface="Microsoft YaHei" panose="020B0503020204020204" pitchFamily="34" charset="-122"/>
              </a:rPr>
              <a:t>Financial ratios and the probabilistic prediction of bankruptcy </a:t>
            </a:r>
            <a:r>
              <a:rPr lang="en-US" altLang="zh-CN" sz="2000">
                <a:solidFill>
                  <a:srgbClr val="323232"/>
                </a:solidFill>
                <a:latin typeface="Microsoft YaHei" panose="020B0503020204020204" pitchFamily="34" charset="-122"/>
                <a:ea typeface="Microsoft YaHei" panose="020B0503020204020204" pitchFamily="34" charset="-122"/>
              </a:rPr>
              <a:t>Journal of Accounting Research, 18 (1980), pp. 109-131</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Bredart X. </a:t>
            </a:r>
            <a:r>
              <a:rPr lang="en-US" altLang="zh-CN" sz="2000" i="1">
                <a:solidFill>
                  <a:srgbClr val="323232"/>
                </a:solidFill>
                <a:latin typeface="Microsoft YaHei" panose="020B0503020204020204" pitchFamily="34" charset="-122"/>
                <a:ea typeface="Microsoft YaHei" panose="020B0503020204020204" pitchFamily="34" charset="-122"/>
              </a:rPr>
              <a:t>Financial distress and corporate governance: The impact of board configuration</a:t>
            </a:r>
            <a:r>
              <a:rPr lang="en-US" altLang="zh-CN" sz="2000">
                <a:solidFill>
                  <a:srgbClr val="323232"/>
                </a:solidFill>
                <a:latin typeface="Microsoft YaHei" panose="020B0503020204020204" pitchFamily="34" charset="-122"/>
                <a:ea typeface="Microsoft YaHei" panose="020B0503020204020204" pitchFamily="34" charset="-122"/>
              </a:rPr>
              <a:t> International Business Research, 7 (3) (2014), pp. 72-80</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Guyon I., Elisseeff A. </a:t>
            </a:r>
            <a:r>
              <a:rPr lang="en-US" altLang="zh-CN" sz="2000" i="1">
                <a:solidFill>
                  <a:srgbClr val="323232"/>
                </a:solidFill>
                <a:latin typeface="Microsoft YaHei" panose="020B0503020204020204" pitchFamily="34" charset="-122"/>
                <a:ea typeface="Microsoft YaHei" panose="020B0503020204020204" pitchFamily="34" charset="-122"/>
              </a:rPr>
              <a:t>An introduction to variable and feature selection</a:t>
            </a:r>
            <a:r>
              <a:rPr lang="en-US" altLang="zh-CN" sz="2000" b="1">
                <a:solidFill>
                  <a:srgbClr val="323232"/>
                </a:solidFill>
                <a:latin typeface="Microsoft YaHei" panose="020B0503020204020204" pitchFamily="34" charset="-122"/>
                <a:ea typeface="Microsoft YaHei" panose="020B0503020204020204" pitchFamily="34" charset="-122"/>
              </a:rPr>
              <a:t> </a:t>
            </a:r>
            <a:r>
              <a:rPr lang="en-US" altLang="zh-CN" sz="2000">
                <a:solidFill>
                  <a:srgbClr val="323232"/>
                </a:solidFill>
                <a:latin typeface="Microsoft YaHei" panose="020B0503020204020204" pitchFamily="34" charset="-122"/>
                <a:ea typeface="Microsoft YaHei" panose="020B0503020204020204" pitchFamily="34" charset="-122"/>
              </a:rPr>
              <a:t>Journal of Machine Learning Research, 3 (2003), pp. 1157-1182</a:t>
            </a:r>
          </a:p>
          <a:p>
            <a:pPr marL="0" indent="0" hangingPunct="1">
              <a:spcBef>
                <a:spcPts val="1200"/>
              </a:spcBef>
              <a:buSzPct val="100000"/>
              <a:buNone/>
              <a:defRPr/>
            </a:pPr>
            <a:r>
              <a:rPr lang="en-US" altLang="zh-CN" sz="2000">
                <a:latin typeface="Microsoft YaHei" panose="020B0503020204020204" pitchFamily="34" charset="-122"/>
                <a:ea typeface="Microsoft YaHei" panose="020B0503020204020204" pitchFamily="34" charset="-122"/>
              </a:rPr>
              <a:t>Liang, D., Lu, C.-C., Tsai, C.-F., and Shih, G.-A. (2016) </a:t>
            </a:r>
            <a:r>
              <a:rPr lang="en-US" altLang="zh-CN" sz="2000" i="1">
                <a:latin typeface="Microsoft YaHei" panose="020B0503020204020204" pitchFamily="34" charset="-122"/>
                <a:ea typeface="Microsoft YaHei" panose="020B0503020204020204" pitchFamily="34" charset="-122"/>
              </a:rPr>
              <a:t>Financial Ratios and Corporate Governance Indicators in Bankruptcy Prediction: A Comprehensive Study</a:t>
            </a:r>
            <a:r>
              <a:rPr lang="en-US" altLang="zh-CN" sz="2000">
                <a:latin typeface="Microsoft YaHei" panose="020B0503020204020204" pitchFamily="34" charset="-122"/>
                <a:ea typeface="Microsoft YaHei" panose="020B0503020204020204" pitchFamily="34" charset="-122"/>
              </a:rPr>
              <a:t>. European Journal of Operational Research, vol. 252, no. 2, pp. 561-572</a:t>
            </a: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https://blog.csdn.net/u010654299/article/details/103980964</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kern="100">
                <a:effectLst/>
                <a:latin typeface="Calibri" panose="020F0502020204030204" pitchFamily="34" charset="0"/>
                <a:ea typeface="宋体" panose="02010600030101010101" pitchFamily="2" charset="-122"/>
                <a:cs typeface="Times New Roman" panose="02020603050405020304" pitchFamily="18" charset="0"/>
                <a:hlinkClick r:id="rId3"/>
              </a:rPr>
              <a:t>https://zhuanlan.zhihu.com/p/137826761</a:t>
            </a:r>
            <a:r>
              <a:rPr lang="en-US" altLang="zh-CN" sz="2000" kern="10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4"/>
              </a:rPr>
              <a:t>https://blog.csdn.net/weixin_43329700/article/details/107325026</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5"/>
              </a:rPr>
              <a:t>https://blog.csdn.net/kizgel/article/details/78553009</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a:solidFill>
                  <a:schemeClr val="tx1"/>
                </a:solidFill>
                <a:latin typeface="微软雅黑" panose="020B0503020204020204" pitchFamily="34" charset="-122"/>
                <a:ea typeface="微软雅黑" panose="020B0503020204020204" pitchFamily="34" charset="-122"/>
                <a:hlinkClick r:id="rId6"/>
              </a:rPr>
              <a:t>http://cs229.stanford.edu/notes2020spring/cs229-notes10.pdf</a:t>
            </a:r>
            <a:endParaRPr lang="en-US" altLang="zh-CN" sz="2000">
              <a:solidFill>
                <a:schemeClr val="tx1"/>
              </a:solidFill>
              <a:latin typeface="微软雅黑" panose="020B0503020204020204" pitchFamily="34" charset="-122"/>
              <a:ea typeface="微软雅黑" panose="020B0503020204020204" pitchFamily="34" charset="-122"/>
            </a:endParaRPr>
          </a:p>
          <a:p>
            <a:pPr marL="0" indent="0" hangingPunct="1">
              <a:spcBef>
                <a:spcPts val="1200"/>
              </a:spcBef>
              <a:buSzPct val="100000"/>
              <a:buNone/>
              <a:defRPr/>
            </a:pPr>
            <a:endParaRPr lang="en-US" altLang="zh-CN" sz="18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37154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数据降维：</a:t>
            </a:r>
            <a:r>
              <a:rPr lang="en-US" altLang="zh-CN" dirty="0"/>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 Importance:</a:t>
            </a:r>
            <a:r>
              <a:rPr lang="zh-CN" altLang="en-US" dirty="0">
                <a:solidFill>
                  <a:schemeClr val="tx1"/>
                </a:solidFill>
                <a:latin typeface="微软雅黑" panose="020B0503020204020204" pitchFamily="34" charset="-122"/>
                <a:ea typeface="微软雅黑" panose="020B0503020204020204" pitchFamily="34" charset="-122"/>
              </a:rPr>
              <a:t> 也称</a:t>
            </a:r>
            <a:r>
              <a:rPr lang="en-US" altLang="zh-CN" dirty="0">
                <a:solidFill>
                  <a:schemeClr val="tx1"/>
                </a:solidFill>
                <a:latin typeface="微软雅黑" panose="020B0503020204020204" pitchFamily="34" charset="-122"/>
                <a:ea typeface="微软雅黑" panose="020B0503020204020204" pitchFamily="34" charset="-122"/>
              </a:rPr>
              <a:t>Mean decrease in impurity,</a:t>
            </a:r>
            <a:r>
              <a:rPr lang="zh-CN" altLang="en-US" dirty="0">
                <a:solidFill>
                  <a:schemeClr val="tx1"/>
                </a:solidFill>
                <a:latin typeface="微软雅黑" panose="020B0503020204020204" pitchFamily="34" charset="-122"/>
                <a:ea typeface="微软雅黑" panose="020B0503020204020204" pitchFamily="34" charset="-122"/>
              </a:rPr>
              <a:t> 常用于含有决策树的模型，例如随机森林</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是</a:t>
            </a:r>
            <a:r>
              <a:rPr lang="en-US" altLang="zh-CN" dirty="0" err="1">
                <a:solidFill>
                  <a:schemeClr val="tx1"/>
                </a:solidFill>
                <a:latin typeface="微软雅黑" panose="020B0503020204020204" pitchFamily="34" charset="-122"/>
                <a:ea typeface="微软雅黑" panose="020B0503020204020204" pitchFamily="34" charset="-122"/>
              </a:rPr>
              <a:t>Sklearn</a:t>
            </a:r>
            <a:r>
              <a:rPr lang="zh-CN" altLang="en-US" dirty="0">
                <a:solidFill>
                  <a:schemeClr val="tx1"/>
                </a:solidFill>
                <a:latin typeface="微软雅黑" panose="020B0503020204020204" pitchFamily="34" charset="-122"/>
                <a:ea typeface="微软雅黑" panose="020B0503020204020204" pitchFamily="34" charset="-122"/>
              </a:rPr>
              <a:t>内置的</a:t>
            </a:r>
            <a:r>
              <a:rPr lang="en-US" altLang="zh-CN" dirty="0" err="1">
                <a:solidFill>
                  <a:schemeClr val="tx1"/>
                </a:solidFill>
                <a:latin typeface="微软雅黑" panose="020B0503020204020204" pitchFamily="34" charset="-122"/>
                <a:ea typeface="微软雅黑" panose="020B0503020204020204" pitchFamily="34" charset="-122"/>
              </a:rPr>
              <a:t>feature_importance</a:t>
            </a:r>
            <a:r>
              <a:rPr lang="zh-CN" altLang="en-US" dirty="0">
                <a:solidFill>
                  <a:schemeClr val="tx1"/>
                </a:solidFill>
                <a:latin typeface="微软雅黑" panose="020B0503020204020204" pitchFamily="34" charset="-122"/>
                <a:ea typeface="微软雅黑" panose="020B0503020204020204" pitchFamily="34" charset="-122"/>
              </a:rPr>
              <a:t>函数的实现方法。</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概念复习：用</a:t>
            </a:r>
            <a:r>
              <a:rPr lang="en-US" altLang="zh-CN" dirty="0" err="1">
                <a:solidFill>
                  <a:schemeClr val="tx1"/>
                </a:solidFill>
                <a:latin typeface="微软雅黑" panose="020B0503020204020204" pitchFamily="34" charset="-122"/>
                <a:ea typeface="微软雅黑" panose="020B0503020204020204" pitchFamily="34" charset="-122"/>
              </a:rPr>
              <a:t>gini_index</a:t>
            </a:r>
            <a:r>
              <a:rPr lang="zh-CN" altLang="en-US" dirty="0">
                <a:solidFill>
                  <a:schemeClr val="tx1"/>
                </a:solidFill>
                <a:latin typeface="微软雅黑" panose="020B0503020204020204" pitchFamily="34" charset="-122"/>
                <a:ea typeface="微软雅黑" panose="020B0503020204020204" pitchFamily="34" charset="-122"/>
              </a:rPr>
              <a:t>来衡量数据集</a:t>
            </a:r>
            <a:r>
              <a:rPr lang="en-US" altLang="zh-CN" dirty="0">
                <a:solidFill>
                  <a:schemeClr val="tx1"/>
                </a:solidFill>
                <a:latin typeface="微软雅黑" panose="020B0503020204020204" pitchFamily="34" charset="-122"/>
                <a:ea typeface="微软雅黑" panose="020B0503020204020204" pitchFamily="34" charset="-122"/>
              </a:rPr>
              <a:t>D</a:t>
            </a:r>
            <a:r>
              <a:rPr lang="zh-CN" altLang="en-US" dirty="0">
                <a:solidFill>
                  <a:schemeClr val="tx1"/>
                </a:solidFill>
                <a:latin typeface="微软雅黑" panose="020B0503020204020204" pitchFamily="34" charset="-122"/>
                <a:ea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rPr>
              <a:t>purity</a:t>
            </a: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00FCAD6-52D7-4B4F-998C-8CE7FEEF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057" y="5444138"/>
            <a:ext cx="6289435" cy="3554898"/>
          </a:xfrm>
          <a:prstGeom prst="rect">
            <a:avLst/>
          </a:prstGeom>
        </p:spPr>
      </p:pic>
    </p:spTree>
    <p:extLst>
      <p:ext uri="{BB962C8B-B14F-4D97-AF65-F5344CB8AC3E}">
        <p14:creationId xmlns:p14="http://schemas.microsoft.com/office/powerpoint/2010/main" val="26867379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4F8E5-8478-C546-AC21-5DCEBEAF2638}"/>
              </a:ext>
            </a:extLst>
          </p:cNvPr>
          <p:cNvSpPr>
            <a:spLocks noGrp="1"/>
          </p:cNvSpPr>
          <p:nvPr>
            <p:ph type="title"/>
          </p:nvPr>
        </p:nvSpPr>
        <p:spPr/>
        <p:txBody>
          <a:bodyPr/>
          <a:lstStyle/>
          <a:p>
            <a:r>
              <a:rPr lang="zh-CN" altLang="en-US" dirty="0"/>
              <a:t>数据降维：</a:t>
            </a:r>
            <a:r>
              <a:rPr lang="en-US" altLang="zh-CN" dirty="0"/>
              <a:t>Gini Importance</a:t>
            </a:r>
            <a:endParaRPr kumimoji="1" lang="zh-CN" altLang="en-US" dirty="0"/>
          </a:p>
        </p:txBody>
      </p:sp>
      <p:pic>
        <p:nvPicPr>
          <p:cNvPr id="3" name="图片 2">
            <a:extLst>
              <a:ext uri="{FF2B5EF4-FFF2-40B4-BE49-F238E27FC236}">
                <a16:creationId xmlns:a16="http://schemas.microsoft.com/office/drawing/2014/main" id="{B04A403D-7B72-F944-B3CD-0F26DCE466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55" y="965305"/>
            <a:ext cx="11635089" cy="5663933"/>
          </a:xfrm>
          <a:prstGeom prst="rect">
            <a:avLst/>
          </a:prstGeom>
        </p:spPr>
      </p:pic>
      <p:sp>
        <p:nvSpPr>
          <p:cNvPr id="6" name="内容占位符 2">
            <a:extLst>
              <a:ext uri="{FF2B5EF4-FFF2-40B4-BE49-F238E27FC236}">
                <a16:creationId xmlns:a16="http://schemas.microsoft.com/office/drawing/2014/main" id="{B929D8D9-E6B2-4A4A-BDFB-EC485B17D4D5}"/>
              </a:ext>
            </a:extLst>
          </p:cNvPr>
          <p:cNvSpPr txBox="1">
            <a:spLocks/>
          </p:cNvSpPr>
          <p:nvPr/>
        </p:nvSpPr>
        <p:spPr>
          <a:xfrm>
            <a:off x="873541" y="6730879"/>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在某一个节点，决策树依据被分为两棵子树，</a:t>
            </a:r>
            <a:r>
              <a:rPr lang="en-US" altLang="zh-CN" dirty="0">
                <a:solidFill>
                  <a:schemeClr val="tx1"/>
                </a:solidFill>
                <a:latin typeface="微软雅黑" panose="020B0503020204020204" pitchFamily="34" charset="-122"/>
                <a:ea typeface="微软雅黑" panose="020B0503020204020204" pitchFamily="34" charset="-122"/>
              </a:rPr>
              <a:t>Decrease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in</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impurity=Gini(parent)</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weighted_sum</a:t>
            </a:r>
            <a:r>
              <a:rPr lang="en-US" altLang="zh-CN" dirty="0">
                <a:solidFill>
                  <a:schemeClr val="tx1"/>
                </a:solidFill>
                <a:latin typeface="微软雅黑" panose="020B0503020204020204" pitchFamily="34" charset="-122"/>
                <a:ea typeface="微软雅黑" panose="020B0503020204020204" pitchFamily="34" charset="-122"/>
              </a:rPr>
              <a:t>(Gini(</a:t>
            </a:r>
            <a:r>
              <a:rPr lang="en-US" altLang="zh-CN" dirty="0" err="1">
                <a:solidFill>
                  <a:schemeClr val="tx1"/>
                </a:solidFill>
                <a:latin typeface="微软雅黑" panose="020B0503020204020204" pitchFamily="34" charset="-122"/>
                <a:ea typeface="微软雅黑" panose="020B0503020204020204" pitchFamily="34" charset="-122"/>
              </a:rPr>
              <a:t>childs</a:t>
            </a:r>
            <a:r>
              <a:rPr lang="en-US" altLang="zh-CN" dirty="0">
                <a:solidFill>
                  <a:schemeClr val="tx1"/>
                </a:solidFill>
                <a:latin typeface="微软雅黑" panose="020B0503020204020204" pitchFamily="34" charset="-122"/>
                <a:ea typeface="微软雅黑" panose="020B0503020204020204" pitchFamily="34" charset="-122"/>
              </a:rPr>
              <a:t>))</a:t>
            </a: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 一个属性在所有可能的决策树中的</a:t>
            </a:r>
            <a:r>
              <a:rPr lang="en-US" altLang="zh-CN" dirty="0">
                <a:solidFill>
                  <a:schemeClr val="tx1"/>
                </a:solidFill>
                <a:latin typeface="微软雅黑" panose="020B0503020204020204" pitchFamily="34" charset="-122"/>
                <a:ea typeface="微软雅黑" panose="020B0503020204020204" pitchFamily="34" charset="-122"/>
              </a:rPr>
              <a:t>decrease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in</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impurity</a:t>
            </a:r>
            <a:r>
              <a:rPr lang="zh-CN" altLang="en-US" dirty="0">
                <a:solidFill>
                  <a:schemeClr val="tx1"/>
                </a:solidFill>
                <a:latin typeface="微软雅黑" panose="020B0503020204020204" pitchFamily="34" charset="-122"/>
                <a:ea typeface="微软雅黑" panose="020B0503020204020204" pitchFamily="34" charset="-122"/>
              </a:rPr>
              <a:t> 取均值</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989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使用多种含决策树的预测模型（</a:t>
            </a:r>
            <a:r>
              <a:rPr lang="en-US" altLang="zh-CN" dirty="0">
                <a:solidFill>
                  <a:schemeClr val="tx1"/>
                </a:solidFill>
                <a:latin typeface="微软雅黑" panose="020B0503020204020204" pitchFamily="34" charset="-122"/>
                <a:ea typeface="微软雅黑" panose="020B0503020204020204" pitchFamily="34" charset="-122"/>
              </a:rPr>
              <a:t>Decision Tree</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Random Forest</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Gradient Boost</a:t>
            </a:r>
            <a:r>
              <a:rPr lang="zh-CN" altLang="en-US" dirty="0">
                <a:solidFill>
                  <a:schemeClr val="tx1"/>
                </a:solidFill>
                <a:latin typeface="微软雅黑" panose="020B0503020204020204" pitchFamily="34" charset="-122"/>
                <a:ea typeface="微软雅黑" panose="020B0503020204020204" pitchFamily="34" charset="-122"/>
              </a:rPr>
              <a:t>、等）进行特征工程，以</a:t>
            </a: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的大小为标准（越大越好），得到前</a:t>
            </a:r>
            <a:r>
              <a:rPr lang="en-US" altLang="zh-CN" dirty="0">
                <a:solidFill>
                  <a:schemeClr val="tx1"/>
                </a:solidFill>
                <a:latin typeface="微软雅黑" panose="020B0503020204020204" pitchFamily="34" charset="-122"/>
                <a:ea typeface="微软雅黑" panose="020B0503020204020204" pitchFamily="34" charset="-122"/>
              </a:rPr>
              <a:t>20</a:t>
            </a:r>
            <a:r>
              <a:rPr lang="zh-CN" altLang="en-US" dirty="0">
                <a:solidFill>
                  <a:schemeClr val="tx1"/>
                </a:solidFill>
                <a:latin typeface="微软雅黑" panose="020B0503020204020204" pitchFamily="34" charset="-122"/>
                <a:ea typeface="微软雅黑" panose="020B0503020204020204" pitchFamily="34" charset="-122"/>
              </a:rPr>
              <a:t>个最重要特征。</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不同模型筛选出的特征大部分相同，且采用这些特征重新训练后，预测准确率、召回率、</a:t>
            </a:r>
            <a:r>
              <a:rPr lang="en-US" altLang="zh-CN" dirty="0">
                <a:solidFill>
                  <a:schemeClr val="tx1"/>
                </a:solidFill>
                <a:latin typeface="微软雅黑" panose="020B0503020204020204" pitchFamily="34" charset="-122"/>
                <a:ea typeface="微软雅黑" panose="020B0503020204020204" pitchFamily="34" charset="-122"/>
              </a:rPr>
              <a:t>F1</a:t>
            </a:r>
            <a:r>
              <a:rPr lang="zh-CN" altLang="en-US" dirty="0">
                <a:solidFill>
                  <a:schemeClr val="tx1"/>
                </a:solidFill>
                <a:latin typeface="微软雅黑" panose="020B0503020204020204" pitchFamily="34" charset="-122"/>
                <a:ea typeface="微软雅黑" panose="020B0503020204020204" pitchFamily="34" charset="-122"/>
              </a:rPr>
              <a:t>指数都有不同程度增减</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987361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5BF5153-4E55-42D4-8231-44B24A1BB1B2}"/>
              </a:ext>
            </a:extLst>
          </p:cNvPr>
          <p:cNvPicPr>
            <a:picLocks noChangeAspect="1"/>
          </p:cNvPicPr>
          <p:nvPr/>
        </p:nvPicPr>
        <p:blipFill>
          <a:blip r:embed="rId2"/>
          <a:stretch>
            <a:fillRect/>
          </a:stretch>
        </p:blipFill>
        <p:spPr>
          <a:xfrm>
            <a:off x="1" y="1"/>
            <a:ext cx="13004800" cy="4876800"/>
          </a:xfrm>
          <a:prstGeom prst="rect">
            <a:avLst/>
          </a:prstGeom>
        </p:spPr>
      </p:pic>
      <p:pic>
        <p:nvPicPr>
          <p:cNvPr id="7" name="图片 6">
            <a:extLst>
              <a:ext uri="{FF2B5EF4-FFF2-40B4-BE49-F238E27FC236}">
                <a16:creationId xmlns:a16="http://schemas.microsoft.com/office/drawing/2014/main" id="{F9CBAAFD-996E-40F7-BBF4-0774604B30E3}"/>
              </a:ext>
            </a:extLst>
          </p:cNvPr>
          <p:cNvPicPr>
            <a:picLocks noChangeAspect="1"/>
          </p:cNvPicPr>
          <p:nvPr/>
        </p:nvPicPr>
        <p:blipFill>
          <a:blip r:embed="rId3"/>
          <a:stretch>
            <a:fillRect/>
          </a:stretch>
        </p:blipFill>
        <p:spPr>
          <a:xfrm>
            <a:off x="0" y="4876799"/>
            <a:ext cx="13004800" cy="4775201"/>
          </a:xfrm>
          <a:prstGeom prst="rect">
            <a:avLst/>
          </a:prstGeom>
        </p:spPr>
      </p:pic>
    </p:spTree>
    <p:extLst>
      <p:ext uri="{BB962C8B-B14F-4D97-AF65-F5344CB8AC3E}">
        <p14:creationId xmlns:p14="http://schemas.microsoft.com/office/powerpoint/2010/main" val="14411374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 主成分分析法</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B39B217-F2CC-8845-9FBC-455872E18F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886" y="2668639"/>
            <a:ext cx="10464800" cy="5873524"/>
          </a:xfrm>
          <a:prstGeom prst="rect">
            <a:avLst/>
          </a:prstGeom>
        </p:spPr>
      </p:pic>
      <p:pic>
        <p:nvPicPr>
          <p:cNvPr id="6" name="图片 5">
            <a:extLst>
              <a:ext uri="{FF2B5EF4-FFF2-40B4-BE49-F238E27FC236}">
                <a16:creationId xmlns:a16="http://schemas.microsoft.com/office/drawing/2014/main" id="{E5D41DE1-19A9-5F42-AE10-A6727040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1" y="2879015"/>
            <a:ext cx="10648116" cy="5703745"/>
          </a:xfrm>
          <a:prstGeom prst="rect">
            <a:avLst/>
          </a:prstGeom>
        </p:spPr>
      </p:pic>
      <p:sp>
        <p:nvSpPr>
          <p:cNvPr id="7" name="文本框 6">
            <a:extLst>
              <a:ext uri="{FF2B5EF4-FFF2-40B4-BE49-F238E27FC236}">
                <a16:creationId xmlns:a16="http://schemas.microsoft.com/office/drawing/2014/main" id="{C3CCF0DA-69EB-7040-8D5A-A945B7379BBD}"/>
              </a:ext>
            </a:extLst>
          </p:cNvPr>
          <p:cNvSpPr txBox="1"/>
          <p:nvPr/>
        </p:nvSpPr>
        <p:spPr>
          <a:xfrm>
            <a:off x="-1683657" y="8582760"/>
            <a:ext cx="1088571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图片来源：</a:t>
            </a:r>
            <a:r>
              <a:rPr lang="en-US" altLang="zh-CN" sz="1800" b="0" dirty="0" err="1"/>
              <a:t>AndrewNg</a:t>
            </a:r>
            <a:r>
              <a:rPr lang="zh-CN" altLang="en-US" sz="1800" b="0" dirty="0"/>
              <a:t> </a:t>
            </a:r>
            <a:r>
              <a:rPr lang="en-US" altLang="zh-CN" sz="1800" b="0" dirty="0"/>
              <a:t>Machine</a:t>
            </a:r>
            <a:r>
              <a:rPr lang="zh-CN" altLang="en-US" sz="1800" b="0" dirty="0"/>
              <a:t> </a:t>
            </a:r>
            <a:r>
              <a:rPr lang="en-US" altLang="zh-CN" sz="1800" b="0" dirty="0"/>
              <a:t>Learning</a:t>
            </a:r>
            <a:r>
              <a:rPr lang="zh-CN" altLang="en-US" sz="1800" b="0" dirty="0"/>
              <a:t> 课件</a:t>
            </a:r>
            <a:endParaRPr kumimoji="0" lang="zh-CN" alt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925895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4D1CC31-5F08-4E0E-8918-CD5F4CCCD2E1}"/>
              </a:ext>
            </a:extLst>
          </p:cNvPr>
          <p:cNvPicPr>
            <a:picLocks noChangeAspect="1"/>
          </p:cNvPicPr>
          <p:nvPr/>
        </p:nvPicPr>
        <p:blipFill>
          <a:blip r:embed="rId2"/>
          <a:stretch>
            <a:fillRect/>
          </a:stretch>
        </p:blipFill>
        <p:spPr>
          <a:xfrm>
            <a:off x="0" y="0"/>
            <a:ext cx="13004799" cy="4876800"/>
          </a:xfrm>
          <a:prstGeom prst="rect">
            <a:avLst/>
          </a:prstGeom>
        </p:spPr>
      </p:pic>
      <p:pic>
        <p:nvPicPr>
          <p:cNvPr id="6" name="图片 5">
            <a:extLst>
              <a:ext uri="{FF2B5EF4-FFF2-40B4-BE49-F238E27FC236}">
                <a16:creationId xmlns:a16="http://schemas.microsoft.com/office/drawing/2014/main" id="{DC8F0136-554E-4C0B-999F-A32535A360BE}"/>
              </a:ext>
            </a:extLst>
          </p:cNvPr>
          <p:cNvPicPr>
            <a:picLocks noChangeAspect="1"/>
          </p:cNvPicPr>
          <p:nvPr/>
        </p:nvPicPr>
        <p:blipFill>
          <a:blip r:embed="rId3"/>
          <a:stretch>
            <a:fillRect/>
          </a:stretch>
        </p:blipFill>
        <p:spPr>
          <a:xfrm>
            <a:off x="0" y="4876800"/>
            <a:ext cx="13004799" cy="4876800"/>
          </a:xfrm>
          <a:prstGeom prst="rect">
            <a:avLst/>
          </a:prstGeom>
        </p:spPr>
      </p:pic>
    </p:spTree>
    <p:extLst>
      <p:ext uri="{BB962C8B-B14F-4D97-AF65-F5344CB8AC3E}">
        <p14:creationId xmlns:p14="http://schemas.microsoft.com/office/powerpoint/2010/main" val="131327579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12569</TotalTime>
  <Words>2117</Words>
  <Application>Microsoft Office PowerPoint</Application>
  <PresentationFormat>自定义</PresentationFormat>
  <Paragraphs>203</Paragraphs>
  <Slides>36</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8" baseType="lpstr">
      <vt:lpstr>-apple-system</vt:lpstr>
      <vt:lpstr>Helvetica Neue</vt:lpstr>
      <vt:lpstr>Helvetica Neue Medium</vt:lpstr>
      <vt:lpstr>微软雅黑</vt:lpstr>
      <vt:lpstr>微软雅黑</vt:lpstr>
      <vt:lpstr>Calibri</vt:lpstr>
      <vt:lpstr>Cambria Math</vt:lpstr>
      <vt:lpstr>Impact</vt:lpstr>
      <vt:lpstr>Roboto</vt:lpstr>
      <vt:lpstr>Wingdings</vt:lpstr>
      <vt:lpstr>White</vt:lpstr>
      <vt:lpstr>Image</vt:lpstr>
      <vt:lpstr>企业破产预测模型：设计与实现</vt:lpstr>
      <vt:lpstr>内容提要</vt:lpstr>
      <vt:lpstr>数据降维</vt:lpstr>
      <vt:lpstr>数据降维：Gini Importance</vt:lpstr>
      <vt:lpstr>数据降维：Gini Importance</vt:lpstr>
      <vt:lpstr>数据降维：Gini Importance</vt:lpstr>
      <vt:lpstr>数据降维：Gini Importance</vt:lpstr>
      <vt:lpstr>数据降维：PCA</vt:lpstr>
      <vt:lpstr>数据降维：PCA</vt:lpstr>
      <vt:lpstr>数据降维：PCA</vt:lpstr>
      <vt:lpstr>数据降维：PCA</vt:lpstr>
      <vt:lpstr>数据降维：Economical Aalysis</vt:lpstr>
      <vt:lpstr>PowerPoint 演示文稿</vt:lpstr>
      <vt:lpstr>数据降维：综合</vt:lpstr>
      <vt:lpstr>平衡学习</vt:lpstr>
      <vt:lpstr>尝试一：随机过程采样（Random） </vt:lpstr>
      <vt:lpstr>尝试二：SMOT </vt:lpstr>
      <vt:lpstr>尝试三：ADASYN </vt:lpstr>
      <vt:lpstr>尝试四：ClusterCentroids </vt:lpstr>
      <vt:lpstr>尝试五：Tomek Links </vt:lpstr>
      <vt:lpstr>尝试六：Edited Nearest Neighbours </vt:lpstr>
      <vt:lpstr>尝试七：SMOTE + Tomek Links </vt:lpstr>
      <vt:lpstr>平衡学习：结论</vt:lpstr>
      <vt:lpstr>贝特斯网络学习</vt:lpstr>
      <vt:lpstr>贝叶斯网络学习</vt:lpstr>
      <vt:lpstr>贝叶斯网络学习</vt:lpstr>
      <vt:lpstr>贝叶斯网络学习</vt:lpstr>
      <vt:lpstr>贝叶斯网络学习</vt:lpstr>
      <vt:lpstr>结论：结果对比 </vt:lpstr>
      <vt:lpstr>结论：结果对比</vt:lpstr>
      <vt:lpstr>结论：结果对比</vt:lpstr>
      <vt:lpstr>结论：结果对比</vt:lpstr>
      <vt:lpstr>结论：与简单神经网络的对比</vt:lpstr>
      <vt:lpstr>结论</vt:lpstr>
      <vt:lpstr>分工</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Dingsheng Luo</dc:creator>
  <cp:lastModifiedBy>Zhou Yuhan</cp:lastModifiedBy>
  <cp:revision>381</cp:revision>
  <dcterms:modified xsi:type="dcterms:W3CDTF">2021-06-08T11:25:53Z</dcterms:modified>
</cp:coreProperties>
</file>